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5.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31.xml.rels" ContentType="application/vnd.openxmlformats-package.relationships+xml"/>
  <Override PartName="/ppt/notesSlides/_rels/notesSlide27.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xml.rels" ContentType="application/vnd.openxmlformats-package.relationships+xml"/>
  <Override PartName="/ppt/notesSlides/_rels/notesSlide52.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22.xml.rels" ContentType="application/vnd.openxmlformats-package.relationships+xml"/>
  <Override PartName="/ppt/notesSlides/_rels/notesSlide19.xml.rels" ContentType="application/vnd.openxmlformats-package.relationships+xml"/>
  <Override PartName="/ppt/notesSlides/_rels/notesSlide7.xml.rels" ContentType="application/vnd.openxmlformats-package.relationships+xml"/>
  <Override PartName="/ppt/notesSlides/_rels/notesSlide29.xml.rels" ContentType="application/vnd.openxmlformats-package.relationships+xml"/>
  <Override PartName="/ppt/notesSlides/_rels/notesSlide35.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36.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15.xml.rels" ContentType="application/vnd.openxmlformats-package.relationships+xml"/>
  <Override PartName="/ppt/notesSlides/_rels/notesSlide50.xml.rels" ContentType="application/vnd.openxmlformats-package.relationships+xml"/>
  <Override PartName="/ppt/notesSlides/_rels/notesSlide45.xml.rels" ContentType="application/vnd.openxmlformats-package.relationships+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51.xml.rels" ContentType="application/vnd.openxmlformats-package.relationships+xml"/>
  <Override PartName="/ppt/notesSlides/_rels/notesSlide47.xml.rels" ContentType="application/vnd.openxmlformats-package.relationships+xml"/>
  <Override PartName="/ppt/notesSlides/_rels/notesSlide48.xml.rels" ContentType="application/vnd.openxmlformats-package.relationships+xml"/>
  <Override PartName="/ppt/notesSlides/_rels/notesSlide30.xml.rels" ContentType="application/vnd.openxmlformats-package.relationships+xml"/>
  <Override PartName="/ppt/notesSlides/_rels/notesSlide49.xml.rels" ContentType="application/vnd.openxmlformats-package.relationships+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29.xml" ContentType="application/vnd.openxmlformats-officedocument.presentationml.notesSlide+xml"/>
  <Override PartName="/ppt/notesSlides/notesSlide56.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55.xml" ContentType="application/vnd.openxmlformats-officedocument.presentationml.notesSlide+xml"/>
  <Override PartName="/ppt/notesSlides/notesSlide30.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57.xml" ContentType="application/vnd.openxmlformats-officedocument.presentationml.notesSlide+xml"/>
  <Override PartName="/ppt/notesSlides/notesSlide32.xml" ContentType="application/vnd.openxmlformats-officedocument.presentationml.notesSlide+xml"/>
  <Override PartName="/ppt/notesSlides/notesSlide58.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23.xml" ContentType="application/vnd.openxmlformats-officedocument.presentationml.notesSlide+xml"/>
  <Override PartName="/ppt/notesSlides/notesSlide48.xml" ContentType="application/vnd.openxmlformats-officedocument.presentationml.notesSlide+xml"/>
  <Override PartName="/ppt/notesSlides/notesSlide24.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7.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3.xml" ContentType="application/vnd.openxmlformats-officedocument.presentationml.notesSlide+xml"/>
  <Override PartName="/ppt/media/image112.jpeg" ContentType="image/jpeg"/>
  <Override PartName="/ppt/media/image110.jpeg" ContentType="image/jpeg"/>
  <Override PartName="/ppt/media/image109.jpeg" ContentType="image/jpeg"/>
  <Override PartName="/ppt/media/image107.jpeg" ContentType="image/jpeg"/>
  <Override PartName="/ppt/media/image105.jpeg" ContentType="image/jpeg"/>
  <Override PartName="/ppt/media/image104.jpeg" ContentType="image/jpeg"/>
  <Override PartName="/ppt/media/image116.jpeg" ContentType="image/jpeg"/>
  <Override PartName="/ppt/media/image102.jpeg" ContentType="image/jpeg"/>
  <Override PartName="/ppt/media/image115.jpeg" ContentType="image/jpeg"/>
  <Override PartName="/ppt/media/image101.jpeg" ContentType="image/jpeg"/>
  <Override PartName="/ppt/media/image114.jpeg" ContentType="image/jpeg"/>
  <Override PartName="/ppt/media/image100.jpeg" ContentType="image/jpeg"/>
  <Override PartName="/ppt/media/image99.jpeg" ContentType="image/jpeg"/>
  <Override PartName="/ppt/media/image96.jpeg" ContentType="image/jpeg"/>
  <Override PartName="/ppt/media/image95.jpeg" ContentType="image/jpeg"/>
  <Override PartName="/ppt/media/image93.jpeg" ContentType="image/jpeg"/>
  <Override PartName="/ppt/media/image92.jpeg" ContentType="image/jpeg"/>
  <Override PartName="/ppt/media/image91.jpeg" ContentType="image/jpeg"/>
  <Override PartName="/ppt/media/image89.jpeg" ContentType="image/jpeg"/>
  <Override PartName="/ppt/media/image36.jpeg" ContentType="image/jpeg"/>
  <Override PartName="/ppt/media/image69.jpeg" ContentType="image/jpeg"/>
  <Override PartName="/ppt/media/image35.jpeg" ContentType="image/jpeg"/>
  <Override PartName="/ppt/media/image90.jpeg" ContentType="image/jpeg"/>
  <Override PartName="/ppt/media/image19.png" ContentType="image/png"/>
  <Override PartName="/ppt/media/image68.jpeg" ContentType="image/jpeg"/>
  <Override PartName="/ppt/media/image34.jpeg" ContentType="image/jpeg"/>
  <Override PartName="/ppt/media/image67.jpeg" ContentType="image/jpeg"/>
  <Override PartName="/ppt/media/image33.jpeg" ContentType="image/jpeg"/>
  <Override PartName="/ppt/media/image66.jpeg" ContentType="image/jpeg"/>
  <Override PartName="/ppt/media/image32.jpeg" ContentType="image/jpeg"/>
  <Override PartName="/ppt/media/image97.jpeg" ContentType="image/jpeg"/>
  <Override PartName="/ppt/media/image38.jpeg" ContentType="image/jpeg"/>
  <Override PartName="/ppt/media/image79.jpeg" ContentType="image/jpeg"/>
  <Override PartName="/ppt/media/image65.jpeg" ContentType="image/jpeg"/>
  <Override PartName="/ppt/media/image31.jpeg" ContentType="image/jpeg"/>
  <Override PartName="/ppt/media/image30.jpeg" ContentType="image/jpeg"/>
  <Override PartName="/ppt/media/image88.jpeg" ContentType="image/jpeg"/>
  <Override PartName="/ppt/media/image29.jpeg" ContentType="image/jpeg"/>
  <Override PartName="/ppt/media/image87.jpeg" ContentType="image/jpeg"/>
  <Override PartName="/ppt/media/image28.jpeg" ContentType="image/jpeg"/>
  <Override PartName="/ppt/media/image16.png" ContentType="image/png"/>
  <Override PartName="/ppt/media/image86.jpeg" ContentType="image/jpeg"/>
  <Override PartName="/ppt/media/image27.jpeg" ContentType="image/jpeg"/>
  <Override PartName="/ppt/media/image84.jpeg" ContentType="image/jpeg"/>
  <Override PartName="/ppt/media/image25.jpeg" ContentType="image/jpeg"/>
  <Override PartName="/ppt/media/image82.jpeg" ContentType="image/jpeg"/>
  <Override PartName="/ppt/media/image23.jpeg" ContentType="image/jpeg"/>
  <Override PartName="/ppt/media/image81.jpeg" ContentType="image/jpeg"/>
  <Override PartName="/ppt/media/image22.jpeg" ContentType="image/jpeg"/>
  <Override PartName="/ppt/media/image20.jpeg" ContentType="image/jpeg"/>
  <Override PartName="/ppt/media/image111.jpeg" ContentType="image/jpeg"/>
  <Override PartName="/ppt/media/image4.png" ContentType="image/png"/>
  <Override PartName="/ppt/media/image6.png" ContentType="image/png"/>
  <Override PartName="/ppt/media/image71.jpeg" ContentType="image/jpeg"/>
  <Override PartName="/ppt/media/image5.png" ContentType="image/png"/>
  <Override PartName="/ppt/media/image56.jpeg" ContentType="image/jpeg"/>
  <Override PartName="/ppt/media/image42.jpeg" ContentType="image/jpeg"/>
  <Override PartName="/ppt/media/image106.jpeg" ContentType="image/jpeg"/>
  <Override PartName="/ppt/media/image3.png" ContentType="image/png"/>
  <Override PartName="/ppt/media/image1.png" ContentType="image/png"/>
  <Override PartName="/ppt/media/image40.jpeg" ContentType="image/jpeg"/>
  <Override PartName="/ppt/media/image73.jpeg" ContentType="image/jpeg"/>
  <Override PartName="/ppt/media/image2.png" ContentType="image/png"/>
  <Override PartName="/ppt/media/image7.png" ContentType="image/png"/>
  <Override PartName="/ppt/media/image83.jpeg" ContentType="image/jpeg"/>
  <Override PartName="/ppt/media/image24.jpeg" ContentType="image/jpeg"/>
  <Override PartName="/ppt/media/image8.png" ContentType="image/png"/>
  <Override PartName="/ppt/media/image9.png" ContentType="image/png"/>
  <Override PartName="/ppt/media/image51.jpeg" ContentType="image/jpeg"/>
  <Override PartName="/ppt/media/image85.jpeg" ContentType="image/jpeg"/>
  <Override PartName="/ppt/media/image26.jpeg" ContentType="image/jpeg"/>
  <Override PartName="/ppt/media/image18.png" ContentType="image/png"/>
  <Override PartName="/ppt/media/image17.png" ContentType="image/png"/>
  <Override PartName="/ppt/media/image15.png" ContentType="image/png"/>
  <Override PartName="/ppt/media/image11.png" ContentType="image/png"/>
  <Override PartName="/ppt/media/image94.jpeg" ContentType="image/jpeg"/>
  <Override PartName="/ppt/media/image12.png" ContentType="image/png"/>
  <Override PartName="/ppt/media/image108.jpeg" ContentType="image/jpeg"/>
  <Override PartName="/ppt/media/image13.png" ContentType="image/png"/>
  <Override PartName="/ppt/media/image113.jpeg" ContentType="image/jpeg"/>
  <Override PartName="/ppt/media/image14.png" ContentType="image/png"/>
  <Override PartName="/ppt/media/image37.jpeg" ContentType="image/jpeg"/>
  <Override PartName="/ppt/media/image41.jpeg" ContentType="image/jpeg"/>
  <Override PartName="/ppt/media/image60.jpeg" ContentType="image/jpeg"/>
  <Override PartName="/ppt/media/image74.jpeg" ContentType="image/jpeg"/>
  <Override PartName="/ppt/media/image57.jpeg" ContentType="image/jpeg"/>
  <Override PartName="/ppt/media/image43.jpeg" ContentType="image/jpeg"/>
  <Override PartName="/ppt/media/image58.jpeg" ContentType="image/jpeg"/>
  <Override PartName="/ppt/media/image44.jpeg" ContentType="image/jpeg"/>
  <Override PartName="/ppt/media/image45.jpeg" ContentType="image/jpeg"/>
  <Override PartName="/ppt/media/image46.jpeg" ContentType="image/jpeg"/>
  <Override PartName="/ppt/media/image47.jpeg" ContentType="image/jpeg"/>
  <Override PartName="/ppt/media/image48.jpeg" ContentType="image/jpeg"/>
  <Override PartName="/ppt/media/image49.jpeg" ContentType="image/jpeg"/>
  <Override PartName="/ppt/media/image50.jpeg" ContentType="image/jpeg"/>
  <Override PartName="/ppt/media/image117.jpeg" ContentType="image/jpeg"/>
  <Override PartName="/ppt/media/image103.jpeg" ContentType="image/jpeg"/>
  <Override PartName="/ppt/media/image54.png" ContentType="image/png"/>
  <Override PartName="/ppt/media/image98.jpeg" ContentType="image/jpeg"/>
  <Override PartName="/ppt/media/image39.jpeg" ContentType="image/jpeg"/>
  <Override PartName="/ppt/media/image52.png" ContentType="image/png"/>
  <Override PartName="/ppt/media/image53.png" ContentType="image/png"/>
  <Override PartName="/ppt/media/image55.png" ContentType="image/png"/>
  <Override PartName="/ppt/media/image80.jpeg" ContentType="image/jpeg"/>
  <Override PartName="/ppt/media/image21.jpeg" ContentType="image/jpeg"/>
  <Override PartName="/ppt/media/image59.png" ContentType="image/png"/>
  <Override PartName="/ppt/media/image70.jpeg" ContentType="image/jpeg"/>
  <Override PartName="/ppt/media/image72.jpeg" ContentType="image/jpeg"/>
  <Override PartName="/ppt/media/image61.jpeg" ContentType="image/jpeg"/>
  <Override PartName="/ppt/media/image75.jpeg" ContentType="image/jpeg"/>
  <Override PartName="/ppt/media/image62.jpeg" ContentType="image/jpeg"/>
  <Override PartName="/ppt/media/image10.png" ContentType="image/png"/>
  <Override PartName="/ppt/media/image76.jpeg" ContentType="image/jpeg"/>
  <Override PartName="/ppt/media/image63.jpeg" ContentType="image/jpeg"/>
  <Override PartName="/ppt/media/image77.jpeg" ContentType="image/jpeg"/>
  <Override PartName="/ppt/media/image64.jpeg" ContentType="image/jpeg"/>
  <Override PartName="/ppt/media/image78.jpeg" ContentType="image/jpe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13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10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29.xml.rels" ContentType="application/vnd.openxmlformats-package.relationships+xml"/>
  <Override PartName="/ppt/slides/_rels/slide128.xml.rels" ContentType="application/vnd.openxmlformats-package.relationships+xml"/>
  <Override PartName="/ppt/slides/_rels/slide127.xml.rels" ContentType="application/vnd.openxmlformats-package.relationships+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19.xml.rels" ContentType="application/vnd.openxmlformats-package.relationships+xml"/>
  <Override PartName="/ppt/slides/_rels/slide118.xml.rels" ContentType="application/vnd.openxmlformats-package.relationships+xml"/>
  <Override PartName="/ppt/slides/_rels/slide109.xml.rels" ContentType="application/vnd.openxmlformats-package.relationships+xml"/>
  <Override PartName="/ppt/slides/_rels/slide108.xml.rels" ContentType="application/vnd.openxmlformats-package.relationships+xml"/>
  <Override PartName="/ppt/slides/_rels/slide107.xml.rels" ContentType="application/vnd.openxmlformats-package.relationships+xml"/>
  <Override PartName="/ppt/slides/_rels/slide106.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95.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130.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112.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111.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110.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13.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124.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110.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111.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120.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Relationship Id="rId97" Type="http://schemas.openxmlformats.org/officeDocument/2006/relationships/slide" Target="slides/slide88.xml"/><Relationship Id="rId98" Type="http://schemas.openxmlformats.org/officeDocument/2006/relationships/slide" Target="slides/slide89.xml"/><Relationship Id="rId99" Type="http://schemas.openxmlformats.org/officeDocument/2006/relationships/slide" Target="slides/slide90.xml"/><Relationship Id="rId100" Type="http://schemas.openxmlformats.org/officeDocument/2006/relationships/slide" Target="slides/slide91.xml"/><Relationship Id="rId101" Type="http://schemas.openxmlformats.org/officeDocument/2006/relationships/slide" Target="slides/slide92.xml"/><Relationship Id="rId102" Type="http://schemas.openxmlformats.org/officeDocument/2006/relationships/slide" Target="slides/slide93.xml"/><Relationship Id="rId103" Type="http://schemas.openxmlformats.org/officeDocument/2006/relationships/slide" Target="slides/slide94.xml"/><Relationship Id="rId104" Type="http://schemas.openxmlformats.org/officeDocument/2006/relationships/slide" Target="slides/slide95.xml"/><Relationship Id="rId105" Type="http://schemas.openxmlformats.org/officeDocument/2006/relationships/slide" Target="slides/slide96.xml"/><Relationship Id="rId106" Type="http://schemas.openxmlformats.org/officeDocument/2006/relationships/slide" Target="slides/slide97.xml"/><Relationship Id="rId107" Type="http://schemas.openxmlformats.org/officeDocument/2006/relationships/slide" Target="slides/slide98.xml"/><Relationship Id="rId108" Type="http://schemas.openxmlformats.org/officeDocument/2006/relationships/slide" Target="slides/slide99.xml"/><Relationship Id="rId109" Type="http://schemas.openxmlformats.org/officeDocument/2006/relationships/slide" Target="slides/slide100.xml"/><Relationship Id="rId110" Type="http://schemas.openxmlformats.org/officeDocument/2006/relationships/slide" Target="slides/slide101.xml"/><Relationship Id="rId111" Type="http://schemas.openxmlformats.org/officeDocument/2006/relationships/slide" Target="slides/slide102.xml"/><Relationship Id="rId112" Type="http://schemas.openxmlformats.org/officeDocument/2006/relationships/slide" Target="slides/slide103.xml"/><Relationship Id="rId113" Type="http://schemas.openxmlformats.org/officeDocument/2006/relationships/slide" Target="slides/slide104.xml"/><Relationship Id="rId114" Type="http://schemas.openxmlformats.org/officeDocument/2006/relationships/slide" Target="slides/slide105.xml"/><Relationship Id="rId115" Type="http://schemas.openxmlformats.org/officeDocument/2006/relationships/slide" Target="slides/slide106.xml"/><Relationship Id="rId116" Type="http://schemas.openxmlformats.org/officeDocument/2006/relationships/slide" Target="slides/slide107.xml"/><Relationship Id="rId117" Type="http://schemas.openxmlformats.org/officeDocument/2006/relationships/slide" Target="slides/slide108.xml"/><Relationship Id="rId118" Type="http://schemas.openxmlformats.org/officeDocument/2006/relationships/slide" Target="slides/slide109.xml"/><Relationship Id="rId119" Type="http://schemas.openxmlformats.org/officeDocument/2006/relationships/slide" Target="slides/slide110.xml"/><Relationship Id="rId120" Type="http://schemas.openxmlformats.org/officeDocument/2006/relationships/slide" Target="slides/slide111.xml"/><Relationship Id="rId121" Type="http://schemas.openxmlformats.org/officeDocument/2006/relationships/slide" Target="slides/slide112.xml"/><Relationship Id="rId122" Type="http://schemas.openxmlformats.org/officeDocument/2006/relationships/slide" Target="slides/slide113.xml"/><Relationship Id="rId123" Type="http://schemas.openxmlformats.org/officeDocument/2006/relationships/slide" Target="slides/slide114.xml"/><Relationship Id="rId124" Type="http://schemas.openxmlformats.org/officeDocument/2006/relationships/slide" Target="slides/slide115.xml"/><Relationship Id="rId125" Type="http://schemas.openxmlformats.org/officeDocument/2006/relationships/slide" Target="slides/slide116.xml"/><Relationship Id="rId126" Type="http://schemas.openxmlformats.org/officeDocument/2006/relationships/slide" Target="slides/slide117.xml"/><Relationship Id="rId127" Type="http://schemas.openxmlformats.org/officeDocument/2006/relationships/slide" Target="slides/slide118.xml"/><Relationship Id="rId128" Type="http://schemas.openxmlformats.org/officeDocument/2006/relationships/slide" Target="slides/slide119.xml"/><Relationship Id="rId129" Type="http://schemas.openxmlformats.org/officeDocument/2006/relationships/slide" Target="slides/slide120.xml"/><Relationship Id="rId130" Type="http://schemas.openxmlformats.org/officeDocument/2006/relationships/slide" Target="slides/slide121.xml"/><Relationship Id="rId131" Type="http://schemas.openxmlformats.org/officeDocument/2006/relationships/slide" Target="slides/slide122.xml"/><Relationship Id="rId132" Type="http://schemas.openxmlformats.org/officeDocument/2006/relationships/slide" Target="slides/slide123.xml"/><Relationship Id="rId133" Type="http://schemas.openxmlformats.org/officeDocument/2006/relationships/slide" Target="slides/slide124.xml"/><Relationship Id="rId134" Type="http://schemas.openxmlformats.org/officeDocument/2006/relationships/slide" Target="slides/slide125.xml"/><Relationship Id="rId135" Type="http://schemas.openxmlformats.org/officeDocument/2006/relationships/slide" Target="slides/slide126.xml"/><Relationship Id="rId136" Type="http://schemas.openxmlformats.org/officeDocument/2006/relationships/slide" Target="slides/slide127.xml"/><Relationship Id="rId137" Type="http://schemas.openxmlformats.org/officeDocument/2006/relationships/slide" Target="slides/slide128.xml"/><Relationship Id="rId138" Type="http://schemas.openxmlformats.org/officeDocument/2006/relationships/slide" Target="slides/slide129.xml"/><Relationship Id="rId139" Type="http://schemas.openxmlformats.org/officeDocument/2006/relationships/slide" Target="slides/slide130.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216000" y="812520"/>
            <a:ext cx="7127280" cy="4008960"/>
          </a:xfrm>
          <a:prstGeom prst="rect">
            <a:avLst/>
          </a:prstGeom>
        </p:spPr>
        <p:txBody>
          <a:bodyPr lIns="0" rIns="0" tIns="0" bIns="0" anchor="ctr"/>
          <a:p>
            <a:pPr algn="ctr"/>
            <a:r>
              <a:rPr b="0" lang="tr-TR" sz="4400" spc="-1" strike="noStrike">
                <a:latin typeface="Arial"/>
              </a:rPr>
              <a:t>Click to move the slide</a:t>
            </a:r>
            <a:endParaRPr b="0" lang="tr-TR" sz="4400" spc="-1" strike="noStrike">
              <a:latin typeface="Arial"/>
            </a:endParaRPr>
          </a:p>
        </p:txBody>
      </p:sp>
      <p:sp>
        <p:nvSpPr>
          <p:cNvPr id="271" name="PlaceHolder 2"/>
          <p:cNvSpPr>
            <a:spLocks noGrp="1"/>
          </p:cNvSpPr>
          <p:nvPr>
            <p:ph type="body"/>
          </p:nvPr>
        </p:nvSpPr>
        <p:spPr>
          <a:xfrm>
            <a:off x="756000" y="5078520"/>
            <a:ext cx="6047640" cy="4811040"/>
          </a:xfrm>
          <a:prstGeom prst="rect">
            <a:avLst/>
          </a:prstGeom>
        </p:spPr>
        <p:txBody>
          <a:bodyPr lIns="0" rIns="0" tIns="0" bIns="0"/>
          <a:p>
            <a:r>
              <a:rPr b="0" lang="tr-TR" sz="2000" spc="-1" strike="noStrike">
                <a:latin typeface="Arial"/>
              </a:rPr>
              <a:t>Click to edit the notes format</a:t>
            </a:r>
            <a:endParaRPr b="0" lang="tr-TR" sz="2000" spc="-1" strike="noStrike">
              <a:latin typeface="Arial"/>
            </a:endParaRPr>
          </a:p>
        </p:txBody>
      </p:sp>
      <p:sp>
        <p:nvSpPr>
          <p:cNvPr id="272" name="PlaceHolder 3"/>
          <p:cNvSpPr>
            <a:spLocks noGrp="1"/>
          </p:cNvSpPr>
          <p:nvPr>
            <p:ph type="hdr"/>
          </p:nvPr>
        </p:nvSpPr>
        <p:spPr>
          <a:xfrm>
            <a:off x="0" y="0"/>
            <a:ext cx="3280680" cy="534240"/>
          </a:xfrm>
          <a:prstGeom prst="rect">
            <a:avLst/>
          </a:prstGeom>
        </p:spPr>
        <p:txBody>
          <a:bodyPr lIns="0" rIns="0" tIns="0" bIns="0"/>
          <a:p>
            <a:r>
              <a:rPr b="0" lang="tr-TR" sz="1400" spc="-1" strike="noStrike">
                <a:latin typeface="Times New Roman"/>
              </a:rPr>
              <a:t>&lt;header&gt;</a:t>
            </a:r>
            <a:endParaRPr b="0" lang="tr-TR" sz="1400" spc="-1" strike="noStrike">
              <a:latin typeface="Times New Roman"/>
            </a:endParaRPr>
          </a:p>
        </p:txBody>
      </p:sp>
      <p:sp>
        <p:nvSpPr>
          <p:cNvPr id="273" name="PlaceHolder 4"/>
          <p:cNvSpPr>
            <a:spLocks noGrp="1"/>
          </p:cNvSpPr>
          <p:nvPr>
            <p:ph type="dt"/>
          </p:nvPr>
        </p:nvSpPr>
        <p:spPr>
          <a:xfrm>
            <a:off x="4278960" y="0"/>
            <a:ext cx="3280680" cy="534240"/>
          </a:xfrm>
          <a:prstGeom prst="rect">
            <a:avLst/>
          </a:prstGeom>
        </p:spPr>
        <p:txBody>
          <a:bodyPr lIns="0" rIns="0" tIns="0" bIns="0"/>
          <a:p>
            <a:pPr algn="r"/>
            <a:r>
              <a:rPr b="0" lang="tr-TR" sz="1400" spc="-1" strike="noStrike">
                <a:latin typeface="Times New Roman"/>
              </a:rPr>
              <a:t>&lt;date/time&gt;</a:t>
            </a:r>
            <a:endParaRPr b="0" lang="tr-TR" sz="1400" spc="-1" strike="noStrike">
              <a:latin typeface="Times New Roman"/>
            </a:endParaRPr>
          </a:p>
        </p:txBody>
      </p:sp>
      <p:sp>
        <p:nvSpPr>
          <p:cNvPr id="274" name="PlaceHolder 5"/>
          <p:cNvSpPr>
            <a:spLocks noGrp="1"/>
          </p:cNvSpPr>
          <p:nvPr>
            <p:ph type="ftr"/>
          </p:nvPr>
        </p:nvSpPr>
        <p:spPr>
          <a:xfrm>
            <a:off x="0" y="10157400"/>
            <a:ext cx="3280680" cy="534240"/>
          </a:xfrm>
          <a:prstGeom prst="rect">
            <a:avLst/>
          </a:prstGeom>
        </p:spPr>
        <p:txBody>
          <a:bodyPr lIns="0" rIns="0" tIns="0" bIns="0" anchor="b"/>
          <a:p>
            <a:r>
              <a:rPr b="0" lang="tr-TR" sz="1400" spc="-1" strike="noStrike">
                <a:latin typeface="Times New Roman"/>
              </a:rPr>
              <a:t>&lt;footer&gt;</a:t>
            </a:r>
            <a:endParaRPr b="0" lang="tr-TR" sz="1400" spc="-1" strike="noStrike">
              <a:latin typeface="Times New Roman"/>
            </a:endParaRPr>
          </a:p>
        </p:txBody>
      </p:sp>
      <p:sp>
        <p:nvSpPr>
          <p:cNvPr id="275" name="PlaceHolder 6"/>
          <p:cNvSpPr>
            <a:spLocks noGrp="1"/>
          </p:cNvSpPr>
          <p:nvPr>
            <p:ph type="sldNum"/>
          </p:nvPr>
        </p:nvSpPr>
        <p:spPr>
          <a:xfrm>
            <a:off x="4278960" y="10157400"/>
            <a:ext cx="3280680" cy="534240"/>
          </a:xfrm>
          <a:prstGeom prst="rect">
            <a:avLst/>
          </a:prstGeom>
        </p:spPr>
        <p:txBody>
          <a:bodyPr lIns="0" rIns="0" tIns="0" bIns="0" anchor="b"/>
          <a:p>
            <a:pPr algn="r"/>
            <a:fld id="{D4BD37C8-5E11-4F40-A90C-A3019116DEFB}" type="slidenum">
              <a:rPr b="0" lang="tr-TR" sz="1400" spc="-1" strike="noStrike">
                <a:latin typeface="Times New Roman"/>
              </a:rPr>
              <a:t>&lt;number&gt;</a:t>
            </a:fld>
            <a:endParaRPr b="0" lang="tr-T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type="sldImg"/>
          </p:nvPr>
        </p:nvSpPr>
        <p:spPr>
          <a:xfrm>
            <a:off x="216000" y="812520"/>
            <a:ext cx="7127280" cy="4008960"/>
          </a:xfrm>
          <a:prstGeom prst="rect">
            <a:avLst/>
          </a:prstGeom>
        </p:spPr>
      </p:sp>
      <p:sp>
        <p:nvSpPr>
          <p:cNvPr id="647" name="PlaceHolder 2"/>
          <p:cNvSpPr>
            <a:spLocks noGrp="1"/>
          </p:cNvSpPr>
          <p:nvPr>
            <p:ph type="body"/>
          </p:nvPr>
        </p:nvSpPr>
        <p:spPr>
          <a:xfrm>
            <a:off x="756000" y="5078520"/>
            <a:ext cx="6047640" cy="4811040"/>
          </a:xfrm>
          <a:prstGeom prst="rect">
            <a:avLst/>
          </a:prstGeom>
        </p:spPr>
        <p:txBody>
          <a:bodyPr lIns="0" rIns="0" tIns="0" bIns="0"/>
          <a:p>
            <a:r>
              <a:rPr b="0" lang="tr-TR" sz="2000" spc="-1" strike="noStrike">
                <a:latin typeface="Arial"/>
              </a:rPr>
              <a:t>The Multilayer Perceptron is one of the Neural Network Algorithms which uses the back-propagation algorithm to predict instances. The algorithm behaves based on a multilayer feed-forward process in which the learning grows up with a set of weights</a:t>
            </a:r>
            <a:endParaRPr b="0" lang="tr-TR" sz="2000" spc="-1" strike="noStrike">
              <a:latin typeface="Arial"/>
            </a:endParaRPr>
          </a:p>
          <a:p>
            <a:endParaRPr b="0" lang="tr-TR" sz="2000" spc="-1" strike="noStrike">
              <a:latin typeface="Arial"/>
            </a:endParaRPr>
          </a:p>
          <a:p>
            <a:r>
              <a:rPr b="0" lang="tr-TR" sz="2000" spc="-1" strike="noStrike">
                <a:latin typeface="Arial"/>
              </a:rPr>
              <a:t>The attributes, which are represented course names in this study, get the weights are initialized randomly. In the end, the total error is compared to the desired output.</a:t>
            </a:r>
            <a:endParaRPr b="0" lang="tr-TR" sz="2000" spc="-1" strike="noStrike">
              <a:latin typeface="Arial"/>
            </a:endParaRPr>
          </a:p>
          <a:p>
            <a:endParaRPr b="0" lang="tr-TR" sz="2000" spc="-1" strike="noStrike">
              <a:latin typeface="Arial"/>
            </a:endParaRPr>
          </a:p>
          <a:p>
            <a:r>
              <a:rPr b="0" lang="tr-TR" sz="2000" spc="-1" strike="noStrike">
                <a:latin typeface="Arial"/>
              </a:rPr>
              <a:t>Then, the weight is updated with respect to the total error. It is used when there exist non-linear boundaries between the attributes representing the grades of the courses</a:t>
            </a:r>
            <a:endParaRPr b="0" lang="tr-TR"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380880" y="694800"/>
            <a:ext cx="6095520" cy="3428640"/>
          </a:xfrm>
          <a:prstGeom prst="rect">
            <a:avLst/>
          </a:prstGeom>
        </p:spPr>
      </p:sp>
      <p:sp>
        <p:nvSpPr>
          <p:cNvPr id="649" name="PlaceHolder 2"/>
          <p:cNvSpPr>
            <a:spLocks noGrp="1"/>
          </p:cNvSpPr>
          <p:nvPr>
            <p:ph type="body"/>
          </p:nvPr>
        </p:nvSpPr>
        <p:spPr>
          <a:xfrm>
            <a:off x="685800" y="4343400"/>
            <a:ext cx="5486040" cy="4114440"/>
          </a:xfrm>
          <a:prstGeom prst="rect">
            <a:avLst/>
          </a:prstGeom>
        </p:spPr>
        <p:txBody>
          <a:bodyPr lIns="0" rIns="0" tIns="0" bIns="0"/>
          <a:p>
            <a:r>
              <a:rPr b="0" lang="tr-TR" sz="2000" spc="-1" strike="noStrike">
                <a:latin typeface="Arial"/>
              </a:rPr>
              <a:t>SMO algorithm is a kind of Support Vector Machines algorithm. </a:t>
            </a:r>
            <a:endParaRPr b="0" lang="tr-TR" sz="2000" spc="-1" strike="noStrike">
              <a:latin typeface="Arial"/>
            </a:endParaRPr>
          </a:p>
          <a:p>
            <a:endParaRPr b="0" lang="tr-TR" sz="2000" spc="-1" strike="noStrike">
              <a:latin typeface="Arial"/>
            </a:endParaRPr>
          </a:p>
          <a:p>
            <a:r>
              <a:rPr b="0" lang="tr-TR" sz="2000" spc="-1" strike="noStrike">
                <a:latin typeface="Arial"/>
              </a:rPr>
              <a:t>SMO algorithm creates two categories and provides the new instance to enter one of them. </a:t>
            </a:r>
            <a:endParaRPr b="0" lang="tr-TR" sz="2000" spc="-1" strike="noStrike">
              <a:latin typeface="Arial"/>
            </a:endParaRPr>
          </a:p>
          <a:p>
            <a:endParaRPr b="0" lang="tr-TR" sz="2000" spc="-1" strike="noStrike">
              <a:latin typeface="Arial"/>
            </a:endParaRPr>
          </a:p>
          <a:p>
            <a:r>
              <a:rPr b="0" lang="tr-TR" sz="2000" spc="-1" strike="noStrike">
                <a:latin typeface="Arial"/>
              </a:rPr>
              <a:t>In each step, it optimizes the objective value of the two categories. When new instance comes, the algorithm decides which category is more optimal for the updated objective value</a:t>
            </a:r>
            <a:endParaRPr b="0" lang="tr-TR" sz="2000" spc="-1" strike="noStrike">
              <a:latin typeface="Arial"/>
            </a:endParaRPr>
          </a:p>
          <a:p>
            <a:endParaRPr b="0" lang="tr-TR" sz="2000" spc="-1" strike="noStrike">
              <a:latin typeface="Arial"/>
            </a:endParaRPr>
          </a:p>
          <a:p>
            <a:r>
              <a:rPr b="0" lang="tr-TR" sz="2000" spc="-1" strike="noStrike">
                <a:latin typeface="Arial"/>
              </a:rPr>
              <a:t> </a:t>
            </a:r>
            <a:r>
              <a:rPr b="0" lang="tr-TR" sz="2000" spc="-1" strike="noStrike">
                <a:latin typeface="Arial"/>
              </a:rPr>
              <a:t>This algorithm gives a</a:t>
            </a:r>
            <a:endParaRPr b="0" lang="tr-TR" sz="2000" spc="-1" strike="noStrike">
              <a:latin typeface="Arial"/>
            </a:endParaRPr>
          </a:p>
          <a:p>
            <a:r>
              <a:rPr b="0" lang="tr-TR" sz="2000" spc="-1" strike="noStrike">
                <a:latin typeface="Arial"/>
              </a:rPr>
              <a:t>high performance when speed is necessary.</a:t>
            </a:r>
            <a:endParaRPr b="0" lang="tr-TR"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sldImg"/>
          </p:nvPr>
        </p:nvSpPr>
        <p:spPr>
          <a:xfrm>
            <a:off x="380880" y="694800"/>
            <a:ext cx="6095520" cy="3428640"/>
          </a:xfrm>
          <a:prstGeom prst="rect">
            <a:avLst/>
          </a:prstGeom>
        </p:spPr>
      </p:sp>
      <p:sp>
        <p:nvSpPr>
          <p:cNvPr id="651" name="PlaceHolder 2"/>
          <p:cNvSpPr>
            <a:spLocks noGrp="1"/>
          </p:cNvSpPr>
          <p:nvPr>
            <p:ph type="body"/>
          </p:nvPr>
        </p:nvSpPr>
        <p:spPr>
          <a:xfrm>
            <a:off x="685800" y="4343400"/>
            <a:ext cx="5486040" cy="4114440"/>
          </a:xfrm>
          <a:prstGeom prst="rect">
            <a:avLst/>
          </a:prstGeom>
        </p:spPr>
        <p:txBody>
          <a:bodyPr lIns="0" rIns="0" tIns="0" bIns="0"/>
          <a:p>
            <a:r>
              <a:rPr b="0" lang="tr-TR" sz="2000" spc="-1" strike="noStrike">
                <a:latin typeface="Arial"/>
              </a:rPr>
              <a:t>J48 algorithm depends on the J.R. Quilan C4.5 decision tree algorithm [33]. </a:t>
            </a:r>
            <a:endParaRPr b="0" lang="tr-TR" sz="2000" spc="-1" strike="noStrike">
              <a:latin typeface="Arial"/>
            </a:endParaRPr>
          </a:p>
          <a:p>
            <a:endParaRPr b="0" lang="tr-TR" sz="2000" spc="-1" strike="noStrike">
              <a:latin typeface="Arial"/>
            </a:endParaRPr>
          </a:p>
          <a:p>
            <a:r>
              <a:rPr b="0" lang="tr-TR" sz="2000" spc="-1" strike="noStrike">
                <a:latin typeface="Arial"/>
              </a:rPr>
              <a:t>In respect of training data, J48 algorithm, whose parameters are presented in Table 5.2, predicts the new data after dividing into nodes [34]. </a:t>
            </a:r>
            <a:endParaRPr b="0" lang="tr-TR" sz="2000" spc="-1" strike="noStrike">
              <a:latin typeface="Arial"/>
            </a:endParaRPr>
          </a:p>
          <a:p>
            <a:endParaRPr b="0" lang="tr-TR" sz="2000" spc="-1" strike="noStrike">
              <a:latin typeface="Arial"/>
            </a:endParaRPr>
          </a:p>
          <a:p>
            <a:r>
              <a:rPr b="0" lang="tr-TR" sz="2000" spc="-1" strike="noStrike">
                <a:latin typeface="Arial"/>
              </a:rPr>
              <a:t>The possible outcomes are defined after</a:t>
            </a:r>
            <a:endParaRPr b="0" lang="tr-TR" sz="2000" spc="-1" strike="noStrike">
              <a:latin typeface="Arial"/>
            </a:endParaRPr>
          </a:p>
          <a:p>
            <a:r>
              <a:rPr b="0" lang="tr-TR" sz="2000" spc="-1" strike="noStrike">
                <a:latin typeface="Arial"/>
              </a:rPr>
              <a:t>selecting a decision in this algorithm</a:t>
            </a:r>
            <a:endParaRPr b="0" lang="tr-TR"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sldImg"/>
          </p:nvPr>
        </p:nvSpPr>
        <p:spPr>
          <a:xfrm>
            <a:off x="216000" y="812520"/>
            <a:ext cx="7127280" cy="4008960"/>
          </a:xfrm>
          <a:prstGeom prst="rect">
            <a:avLst/>
          </a:prstGeom>
        </p:spPr>
      </p:sp>
      <p:sp>
        <p:nvSpPr>
          <p:cNvPr id="653" name="PlaceHolder 2"/>
          <p:cNvSpPr>
            <a:spLocks noGrp="1"/>
          </p:cNvSpPr>
          <p:nvPr>
            <p:ph type="body"/>
          </p:nvPr>
        </p:nvSpPr>
        <p:spPr>
          <a:xfrm>
            <a:off x="756000" y="5078520"/>
            <a:ext cx="6047640" cy="4811040"/>
          </a:xfrm>
          <a:prstGeom prst="rect">
            <a:avLst/>
          </a:prstGeom>
        </p:spPr>
        <p:txBody>
          <a:bodyPr lIns="0" rIns="0" tIns="0" bIns="0"/>
          <a:p>
            <a:r>
              <a:rPr b="0" lang="tr-TR" sz="2000" spc="-1" strike="noStrike">
                <a:latin typeface="Arial"/>
              </a:rPr>
              <a:t>Boosting is another method to improve the performance of predicting [31]. </a:t>
            </a:r>
            <a:endParaRPr b="0" lang="tr-TR" sz="2000" spc="-1" strike="noStrike">
              <a:latin typeface="Arial"/>
            </a:endParaRPr>
          </a:p>
          <a:p>
            <a:endParaRPr b="0" lang="tr-TR" sz="2000" spc="-1" strike="noStrike">
              <a:latin typeface="Arial"/>
            </a:endParaRPr>
          </a:p>
          <a:p>
            <a:r>
              <a:rPr b="0" lang="tr-TR" sz="2000" spc="-1" strike="noStrike">
                <a:latin typeface="Arial"/>
              </a:rPr>
              <a:t>AdaboostM1 predicts the instance by calling other learning algorithms, namely the weak or base learning algorithm, to give better results. </a:t>
            </a:r>
            <a:endParaRPr b="0" lang="tr-TR" sz="2000" spc="-1" strike="noStrike">
              <a:latin typeface="Arial"/>
            </a:endParaRPr>
          </a:p>
          <a:p>
            <a:endParaRPr b="0" lang="tr-TR" sz="2000" spc="-1" strike="noStrike">
              <a:latin typeface="Arial"/>
            </a:endParaRPr>
          </a:p>
          <a:p>
            <a:r>
              <a:rPr b="0" lang="tr-TR" sz="2000" spc="-1" strike="noStrike">
                <a:latin typeface="Arial"/>
              </a:rPr>
              <a:t>For example, in Table 5.5, the Decision Stump which is a one level decision tree [35], is selected as a weak algorithm.</a:t>
            </a:r>
            <a:endParaRPr b="0" lang="tr-TR" sz="2000" spc="-1" strike="noStrike">
              <a:latin typeface="Arial"/>
            </a:endParaRPr>
          </a:p>
          <a:p>
            <a:endParaRPr b="0" lang="tr-TR" sz="2000" spc="-1" strike="noStrike">
              <a:latin typeface="Arial"/>
            </a:endParaRPr>
          </a:p>
          <a:p>
            <a:r>
              <a:rPr b="0" lang="tr-TR" sz="2000" spc="-1" strike="noStrike">
                <a:latin typeface="Arial"/>
              </a:rPr>
              <a:t>In the end, the result is generated after combining the predicted outputs given by the weak or base algorithm [36]. In each iteration the weights are updated based on error rate [31].</a:t>
            </a:r>
            <a:endParaRPr b="0" lang="tr-TR"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sldImg"/>
          </p:nvPr>
        </p:nvSpPr>
        <p:spPr>
          <a:xfrm>
            <a:off x="216000" y="812520"/>
            <a:ext cx="7127280" cy="4008960"/>
          </a:xfrm>
          <a:prstGeom prst="rect">
            <a:avLst/>
          </a:prstGeom>
        </p:spPr>
      </p:sp>
      <p:sp>
        <p:nvSpPr>
          <p:cNvPr id="655" name="PlaceHolder 2"/>
          <p:cNvSpPr>
            <a:spLocks noGrp="1"/>
          </p:cNvSpPr>
          <p:nvPr>
            <p:ph type="body"/>
          </p:nvPr>
        </p:nvSpPr>
        <p:spPr>
          <a:xfrm>
            <a:off x="756000" y="5078520"/>
            <a:ext cx="6047640" cy="4811040"/>
          </a:xfrm>
          <a:prstGeom prst="rect">
            <a:avLst/>
          </a:prstGeom>
        </p:spPr>
        <p:txBody>
          <a:bodyPr lIns="0" rIns="0" tIns="0" bIns="0"/>
          <a:p>
            <a:r>
              <a:rPr b="0" lang="tr-TR" sz="2000" spc="-1" strike="noStrike">
                <a:latin typeface="Arial"/>
              </a:rPr>
              <a:t>Recall tells you how many of the objects that should have been selected were actually selected</a:t>
            </a:r>
            <a:endParaRPr b="0" lang="tr-TR"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sldImg"/>
          </p:nvPr>
        </p:nvSpPr>
        <p:spPr>
          <a:xfrm>
            <a:off x="216000" y="812520"/>
            <a:ext cx="7127280" cy="4008960"/>
          </a:xfrm>
          <a:prstGeom prst="rect">
            <a:avLst/>
          </a:prstGeom>
        </p:spPr>
      </p:sp>
      <p:sp>
        <p:nvSpPr>
          <p:cNvPr id="657" name="PlaceHolder 2"/>
          <p:cNvSpPr>
            <a:spLocks noGrp="1"/>
          </p:cNvSpPr>
          <p:nvPr>
            <p:ph type="body"/>
          </p:nvPr>
        </p:nvSpPr>
        <p:spPr>
          <a:xfrm>
            <a:off x="756000" y="5078520"/>
            <a:ext cx="6047640" cy="4811040"/>
          </a:xfrm>
          <a:prstGeom prst="rect">
            <a:avLst/>
          </a:prstGeom>
        </p:spPr>
        <p:txBody>
          <a:bodyPr lIns="0" rIns="0" tIns="0" bIns="0"/>
          <a:p>
            <a:r>
              <a:rPr b="0" lang="tr-TR" sz="2000" spc="-1" strike="noStrike">
                <a:latin typeface="Arial"/>
              </a:rPr>
              <a:t>Now, precision tells you how many of the selected objects were correct.</a:t>
            </a:r>
            <a:endParaRPr b="0" lang="tr-TR"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sldImg"/>
          </p:nvPr>
        </p:nvSpPr>
        <p:spPr>
          <a:xfrm>
            <a:off x="216000" y="812520"/>
            <a:ext cx="7127280" cy="4008960"/>
          </a:xfrm>
          <a:prstGeom prst="rect">
            <a:avLst/>
          </a:prstGeom>
        </p:spPr>
      </p:sp>
      <p:sp>
        <p:nvSpPr>
          <p:cNvPr id="659" name="PlaceHolder 2"/>
          <p:cNvSpPr>
            <a:spLocks noGrp="1"/>
          </p:cNvSpPr>
          <p:nvPr>
            <p:ph type="body"/>
          </p:nvPr>
        </p:nvSpPr>
        <p:spPr>
          <a:xfrm>
            <a:off x="756000" y="5078520"/>
            <a:ext cx="6047640" cy="4811040"/>
          </a:xfrm>
          <a:prstGeom prst="rect">
            <a:avLst/>
          </a:prstGeom>
        </p:spPr>
        <p:txBody>
          <a:bodyPr lIns="0" rIns="0" tIns="0" bIns="0"/>
          <a:p>
            <a:r>
              <a:rPr b="0" lang="tr-TR" sz="2000" spc="-1" strike="noStrike">
                <a:latin typeface="Arial"/>
              </a:rPr>
              <a:t>An ROC curve (receiver operating characteristic curve) is a graph showing the performance of a classification model at all classification thresholds. This curve plots two parameters:</a:t>
            </a:r>
            <a:endParaRPr b="0" lang="tr-TR"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685800" y="1143000"/>
            <a:ext cx="5484600" cy="3084480"/>
          </a:xfrm>
          <a:prstGeom prst="rect">
            <a:avLst/>
          </a:prstGeom>
        </p:spPr>
      </p:sp>
      <p:sp>
        <p:nvSpPr>
          <p:cNvPr id="661"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br/>
            <a:r>
              <a:rPr b="0" lang="tr-TR" sz="1200" spc="-1" strike="noStrike">
                <a:solidFill>
                  <a:srgbClr val="000000"/>
                </a:solidFill>
                <a:latin typeface="+mn-lt"/>
                <a:ea typeface="+mn-ea"/>
              </a:rPr>
              <a:t>The results show that the accuracy of prediction success are between 15.04 (course name: COMPE231, algorithm: J48, precision: 0.13, recall: 0.15) and 36.84 (course name: IE305, algorithm: Naive Bayes, precision: NaN recall: 0.37).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Naive Bayes. AdaBoostM1 comes second, and Multilayer Perceptron and J48 have lower highest values. Therefore, MP and J48 give poor performance on predicting course grade letters.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IE305 has the most successful percentage accuracy which is 36.84.</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In courses, we observe that the three best prediction success of courses are IE305, IE220, and COMPE341, whereas the other course’s percentage accuracy is between 20-30%. Precision of AdaBoostM1 algorithm stays NaN value. This</a:t>
            </a:r>
            <a:br/>
            <a:r>
              <a:rPr b="0" lang="tr-TR" sz="1200" spc="-1" strike="noStrike">
                <a:solidFill>
                  <a:srgbClr val="000000"/>
                </a:solidFill>
                <a:latin typeface="+mn-lt"/>
                <a:ea typeface="+mn-ea"/>
              </a:rPr>
              <a:t>happens because the algorithm does not predict one of grade letters therefore weighted precision value cannot be calculated. Most of the precision and recall values of results are between 0.2-0.3.</a:t>
            </a:r>
            <a:r>
              <a:rPr b="0" lang="tr-TR" sz="2000" spc="-1" strike="noStrike">
                <a:solidFill>
                  <a:srgbClr val="000000"/>
                </a:solidFill>
                <a:latin typeface="+mn-lt"/>
                <a:ea typeface="+mn-ea"/>
              </a:rPr>
              <a:t> </a:t>
            </a:r>
            <a:br/>
            <a:endParaRPr b="0" lang="tr-TR" sz="2000" spc="-1" strike="noStrike">
              <a:latin typeface="Arial"/>
            </a:endParaRPr>
          </a:p>
        </p:txBody>
      </p:sp>
      <p:sp>
        <p:nvSpPr>
          <p:cNvPr id="66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E91F46B8-858D-42AA-9D1D-99B8EBF74427}"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sldImg"/>
          </p:nvPr>
        </p:nvSpPr>
        <p:spPr>
          <a:xfrm>
            <a:off x="685800" y="1143000"/>
            <a:ext cx="5484600" cy="3084480"/>
          </a:xfrm>
          <a:prstGeom prst="rect">
            <a:avLst/>
          </a:prstGeom>
        </p:spPr>
      </p:sp>
      <p:sp>
        <p:nvSpPr>
          <p:cNvPr id="664"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br/>
            <a:r>
              <a:rPr b="0" lang="tr-TR" sz="1200" spc="-1" strike="noStrike">
                <a:solidFill>
                  <a:srgbClr val="000000"/>
                </a:solidFill>
                <a:latin typeface="+mn-lt"/>
                <a:ea typeface="+mn-ea"/>
              </a:rPr>
              <a:t>The results show that the accuracy of prediction success are between 15.04 (course name: COMPE231, algorithm: J48, precision: 0.13, recall: 0.15) and 36.84 (course name: IE305, algorithm: Naive Bayes, precision: NaN recall: 0.37).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Naive Bayes. AdaBoostM1 comes second, and Multilayer Perceptron and J48 have lower highest values. Therefore, MP and J48 give poor performance on predicting course grade letters.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IE305 has the most successful percentage accuracy which is 36.84.</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In courses, we observe that the three best prediction success of courses are IE305, IE220, and COMPE341, whereas the other course’s percentage accuracy is between 20-30%. Precision of AdaBoostM1 algorithm stays NaN value. This</a:t>
            </a:r>
            <a:br/>
            <a:r>
              <a:rPr b="0" lang="tr-TR" sz="1200" spc="-1" strike="noStrike">
                <a:solidFill>
                  <a:srgbClr val="000000"/>
                </a:solidFill>
                <a:latin typeface="+mn-lt"/>
                <a:ea typeface="+mn-ea"/>
              </a:rPr>
              <a:t>happens because the algorithm does not predict one of grade letters therefore weighted precision value cannot be calculated. Most of the precision and recall values of results are between 0.2-0.3.</a:t>
            </a:r>
            <a:r>
              <a:rPr b="0" lang="tr-TR" sz="2000" spc="-1" strike="noStrike">
                <a:solidFill>
                  <a:srgbClr val="000000"/>
                </a:solidFill>
                <a:latin typeface="+mn-lt"/>
                <a:ea typeface="+mn-ea"/>
              </a:rPr>
              <a:t> </a:t>
            </a:r>
            <a:br/>
            <a:endParaRPr b="0" lang="tr-TR" sz="2000" spc="-1" strike="noStrike">
              <a:latin typeface="Arial"/>
            </a:endParaRPr>
          </a:p>
        </p:txBody>
      </p:sp>
      <p:sp>
        <p:nvSpPr>
          <p:cNvPr id="66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EA87B3FA-1598-4F0A-88C8-C81FD8251BFC}"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685800" y="1143000"/>
            <a:ext cx="5484600" cy="3084480"/>
          </a:xfrm>
          <a:prstGeom prst="rect">
            <a:avLst/>
          </a:prstGeom>
        </p:spPr>
      </p:sp>
      <p:sp>
        <p:nvSpPr>
          <p:cNvPr id="667"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br/>
            <a:r>
              <a:rPr b="0" lang="tr-TR" sz="1200" spc="-1" strike="noStrike">
                <a:solidFill>
                  <a:srgbClr val="000000"/>
                </a:solidFill>
                <a:latin typeface="+mn-lt"/>
                <a:ea typeface="+mn-ea"/>
              </a:rPr>
              <a:t>The results show that the accuracy of prediction success are between 15.04 (course name: COMPE231, algorithm: J48, precision: 0.13, recall: 0.15) and 36.84 (course name: IE305, algorithm: Naive Bayes, precision: NaN recall: 0.37).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Naive Bayes. AdaBoostM1 comes second, and Multilayer Perceptron and J48 have lower highest values. Therefore, MP and J48 give poor performance on predicting course grade letters.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IE305 has the most successful percentage accuracy which is 36.84.</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In courses, we observe that the three best prediction success of courses are IE305, IE220, and COMPE341, whereas the other course’s percentage accuracy is between 20-30%. Precision of AdaBoostM1 algorithm stays NaN value. This</a:t>
            </a:r>
            <a:br/>
            <a:r>
              <a:rPr b="0" lang="tr-TR" sz="1200" spc="-1" strike="noStrike">
                <a:solidFill>
                  <a:srgbClr val="000000"/>
                </a:solidFill>
                <a:latin typeface="+mn-lt"/>
                <a:ea typeface="+mn-ea"/>
              </a:rPr>
              <a:t>happens because the algorithm does not predict one of grade letters therefore weighted precision value cannot be calculated. Most of the precision and recall values of results are between 0.2-0.3.</a:t>
            </a:r>
            <a:r>
              <a:rPr b="0" lang="tr-TR" sz="2000" spc="-1" strike="noStrike">
                <a:solidFill>
                  <a:srgbClr val="000000"/>
                </a:solidFill>
                <a:latin typeface="+mn-lt"/>
                <a:ea typeface="+mn-ea"/>
              </a:rPr>
              <a:t> </a:t>
            </a:r>
            <a:br/>
            <a:endParaRPr b="0" lang="tr-TR" sz="2000" spc="-1" strike="noStrike">
              <a:latin typeface="Arial"/>
            </a:endParaRPr>
          </a:p>
        </p:txBody>
      </p:sp>
      <p:sp>
        <p:nvSpPr>
          <p:cNvPr id="66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C994A6CD-8785-455C-8806-A3F0A5380061}"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sldImg"/>
          </p:nvPr>
        </p:nvSpPr>
        <p:spPr>
          <a:xfrm>
            <a:off x="216000" y="812520"/>
            <a:ext cx="7126920" cy="4008600"/>
          </a:xfrm>
          <a:prstGeom prst="rect">
            <a:avLst/>
          </a:prstGeom>
        </p:spPr>
      </p:sp>
      <p:sp>
        <p:nvSpPr>
          <p:cNvPr id="639" name="PlaceHolder 2"/>
          <p:cNvSpPr>
            <a:spLocks noGrp="1"/>
          </p:cNvSpPr>
          <p:nvPr>
            <p:ph type="body"/>
          </p:nvPr>
        </p:nvSpPr>
        <p:spPr>
          <a:xfrm>
            <a:off x="756000" y="5078520"/>
            <a:ext cx="6047280" cy="4816440"/>
          </a:xfrm>
          <a:prstGeom prst="rect">
            <a:avLst/>
          </a:prstGeom>
        </p:spPr>
        <p:txBody>
          <a:bodyPr lIns="0" rIns="0" tIns="0" bIns="0"/>
          <a:p>
            <a:pPr marL="216000" indent="-216000">
              <a:lnSpc>
                <a:spcPct val="100000"/>
              </a:lnSpc>
            </a:pPr>
            <a:r>
              <a:rPr b="0" lang="tr-TR" sz="2000" spc="-1" strike="noStrike">
                <a:latin typeface="Arial"/>
              </a:rPr>
              <a:t>In higher institutions such as universities and colleges, the aims are becoming increas-</a:t>
            </a:r>
            <a:endParaRPr b="0" lang="tr-TR" sz="2000" spc="-1" strike="noStrike">
              <a:latin typeface="Arial"/>
            </a:endParaRPr>
          </a:p>
          <a:p>
            <a:pPr marL="216000" indent="-216000">
              <a:lnSpc>
                <a:spcPct val="100000"/>
              </a:lnSpc>
            </a:pPr>
            <a:r>
              <a:rPr b="0" lang="tr-TR" sz="2000" spc="-1" strike="noStrike">
                <a:latin typeface="Arial"/>
              </a:rPr>
              <a:t>ingly significant using educational data for higher quality. The main reason behind</a:t>
            </a:r>
            <a:endParaRPr b="0" lang="tr-TR" sz="2000" spc="-1" strike="noStrike">
              <a:latin typeface="Arial"/>
            </a:endParaRPr>
          </a:p>
          <a:p>
            <a:pPr marL="216000" indent="-216000">
              <a:lnSpc>
                <a:spcPct val="100000"/>
              </a:lnSpc>
            </a:pPr>
            <a:r>
              <a:rPr b="0" lang="tr-TR" sz="2000" spc="-1" strike="noStrike">
                <a:latin typeface="Arial"/>
              </a:rPr>
              <a:t>this intend is preventing financial and time loss. Educational Data Mining (EDM)</a:t>
            </a:r>
            <a:endParaRPr b="0" lang="tr-TR" sz="2000" spc="-1" strike="noStrike">
              <a:latin typeface="Arial"/>
            </a:endParaRPr>
          </a:p>
          <a:p>
            <a:pPr marL="216000" indent="-216000">
              <a:lnSpc>
                <a:spcPct val="100000"/>
              </a:lnSpc>
            </a:pPr>
            <a:r>
              <a:rPr b="0" lang="tr-TR" sz="2000" spc="-1" strike="noStrike">
                <a:latin typeface="Arial"/>
              </a:rPr>
              <a:t>and Learning Analytic (LA) play more important role on such losses. For this rea-</a:t>
            </a:r>
            <a:endParaRPr b="0" lang="tr-TR" sz="2000" spc="-1" strike="noStrike">
              <a:latin typeface="Arial"/>
            </a:endParaRPr>
          </a:p>
          <a:p>
            <a:pPr marL="216000" indent="-216000">
              <a:lnSpc>
                <a:spcPct val="100000"/>
              </a:lnSpc>
            </a:pPr>
            <a:r>
              <a:rPr b="0" lang="tr-TR" sz="2000" spc="-1" strike="noStrike">
                <a:latin typeface="Arial"/>
              </a:rPr>
              <a:t>son, predicting student situation, analyzing students’ performances are as important</a:t>
            </a:r>
            <a:endParaRPr b="0" lang="tr-TR" sz="2000" spc="-1" strike="noStrike">
              <a:latin typeface="Arial"/>
            </a:endParaRPr>
          </a:p>
          <a:p>
            <a:pPr marL="216000" indent="-216000">
              <a:lnSpc>
                <a:spcPct val="100000"/>
              </a:lnSpc>
            </a:pPr>
            <a:r>
              <a:rPr b="0" lang="tr-TR" sz="2000" spc="-1" strike="noStrike">
                <a:latin typeface="Arial"/>
              </a:rPr>
              <a:t>as ever. Even, predicting the performances of students is critical for higher institu-</a:t>
            </a:r>
            <a:endParaRPr b="0" lang="tr-TR" sz="2000" spc="-1" strike="noStrike">
              <a:latin typeface="Arial"/>
            </a:endParaRPr>
          </a:p>
          <a:p>
            <a:pPr marL="216000" indent="-216000">
              <a:lnSpc>
                <a:spcPct val="100000"/>
              </a:lnSpc>
            </a:pPr>
            <a:r>
              <a:rPr b="0" lang="tr-TR" sz="2000" spc="-1" strike="noStrike">
                <a:latin typeface="Arial"/>
              </a:rPr>
              <a:t>tions [1]. Because, student performance means the dropout and withdrawal rates and</a:t>
            </a:r>
            <a:endParaRPr b="0" lang="tr-TR" sz="2000" spc="-1" strike="noStrike">
              <a:latin typeface="Arial"/>
            </a:endParaRPr>
          </a:p>
          <a:p>
            <a:pPr marL="216000" indent="-216000">
              <a:lnSpc>
                <a:spcPct val="100000"/>
              </a:lnSpc>
            </a:pPr>
            <a:r>
              <a:rPr b="0" lang="tr-TR" sz="2000" spc="-1" strike="noStrike">
                <a:latin typeface="Arial"/>
              </a:rPr>
              <a:t>students who have high failure potentials. These factors result in financial loss, lower</a:t>
            </a:r>
            <a:endParaRPr b="0" lang="tr-TR" sz="2000" spc="-1" strike="noStrike">
              <a:latin typeface="Arial"/>
            </a:endParaRPr>
          </a:p>
          <a:p>
            <a:pPr marL="216000" indent="-216000">
              <a:lnSpc>
                <a:spcPct val="100000"/>
              </a:lnSpc>
            </a:pPr>
            <a:r>
              <a:rPr b="0" lang="tr-TR" sz="2000" spc="-1" strike="noStrike">
                <a:latin typeface="Arial"/>
              </a:rPr>
              <a:t>graduation rates and school reputation</a:t>
            </a:r>
            <a:endParaRPr b="0" lang="tr-TR"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sldImg"/>
          </p:nvPr>
        </p:nvSpPr>
        <p:spPr>
          <a:xfrm>
            <a:off x="685800" y="1143000"/>
            <a:ext cx="5484600" cy="3084480"/>
          </a:xfrm>
          <a:prstGeom prst="rect">
            <a:avLst/>
          </a:prstGeom>
        </p:spPr>
      </p:sp>
      <p:sp>
        <p:nvSpPr>
          <p:cNvPr id="670"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br/>
            <a:r>
              <a:rPr b="0" lang="tr-TR" sz="1200" spc="-1" strike="noStrike">
                <a:solidFill>
                  <a:srgbClr val="000000"/>
                </a:solidFill>
                <a:latin typeface="+mn-lt"/>
                <a:ea typeface="+mn-ea"/>
              </a:rPr>
              <a:t>The results show that the accuracy of prediction success are between 15.04 (course name: COMPE231, algorithm: J48, precision: 0.13, recall: 0.15) and 36.84 (course name: IE305, algorithm: Naive Bayes, precision: NaN recall: 0.37).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Naive Bayes. AdaBoostM1 comes second, and Multilayer Perceptron and J48 have lower highest values. Therefore, MP and J48 give poor performance on predicting course grade letters.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IE305 has the most successful percentage accuracy which is 36.84.</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In courses, we observe that the three best prediction success of courses are IE305, IE220, and COMPE341, whereas the other course’s percentage accuracy is between 20-30%. Precision of AdaBoostM1 algorithm stays NaN value. This</a:t>
            </a:r>
            <a:br/>
            <a:r>
              <a:rPr b="0" lang="tr-TR" sz="1200" spc="-1" strike="noStrike">
                <a:solidFill>
                  <a:srgbClr val="000000"/>
                </a:solidFill>
                <a:latin typeface="+mn-lt"/>
                <a:ea typeface="+mn-ea"/>
              </a:rPr>
              <a:t>happens because the algorithm does not predict one of grade letters therefore weighted precision value cannot be calculated. Most of the precision and recall values of results are between 0.2-0.3.</a:t>
            </a:r>
            <a:r>
              <a:rPr b="0" lang="tr-TR" sz="2000" spc="-1" strike="noStrike">
                <a:solidFill>
                  <a:srgbClr val="000000"/>
                </a:solidFill>
                <a:latin typeface="+mn-lt"/>
                <a:ea typeface="+mn-ea"/>
              </a:rPr>
              <a:t> </a:t>
            </a:r>
            <a:br/>
            <a:endParaRPr b="0" lang="tr-TR" sz="2000" spc="-1" strike="noStrike">
              <a:latin typeface="Arial"/>
            </a:endParaRPr>
          </a:p>
        </p:txBody>
      </p:sp>
      <p:sp>
        <p:nvSpPr>
          <p:cNvPr id="67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5752A227-2C4E-40BF-AB48-4C079F1761B9}"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685800" y="1143000"/>
            <a:ext cx="5484600" cy="3084480"/>
          </a:xfrm>
          <a:prstGeom prst="rect">
            <a:avLst/>
          </a:prstGeom>
        </p:spPr>
      </p:sp>
      <p:sp>
        <p:nvSpPr>
          <p:cNvPr id="673"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br/>
            <a:r>
              <a:rPr b="0" lang="tr-TR" sz="1200" spc="-1" strike="noStrike">
                <a:solidFill>
                  <a:srgbClr val="000000"/>
                </a:solidFill>
                <a:latin typeface="+mn-lt"/>
                <a:ea typeface="+mn-ea"/>
              </a:rPr>
              <a:t>The results show that the accuracy of prediction success are between 15.04 (course name: COMPE231, algorithm: J48, precision: 0.13, recall: 0.15) and 36.84 (course name: IE305, algorithm: Naive Bayes, precision: NaN recall: 0.37).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Naive Bayes. AdaBoostM1 comes second, and Multilayer Perceptron and J48 have lower highest values. Therefore, MP and J48 give poor performance on predicting course grade letters.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IE305 has the most successful percentage accuracy which is 36.84.</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In courses, we observe that the three best prediction success of courses are IE305, IE220, and COMPE341, whereas the other course’s percentage accuracy is between 20-30%. Precision of AdaBoostM1 algorithm stays NaN value. This</a:t>
            </a:r>
            <a:br/>
            <a:r>
              <a:rPr b="0" lang="tr-TR" sz="1200" spc="-1" strike="noStrike">
                <a:solidFill>
                  <a:srgbClr val="000000"/>
                </a:solidFill>
                <a:latin typeface="+mn-lt"/>
                <a:ea typeface="+mn-ea"/>
              </a:rPr>
              <a:t>happens because the algorithm does not predict one of grade letters therefore weighted precision value cannot be calculated. Most of the precision and recall values of results are between 0.2-0.3.</a:t>
            </a:r>
            <a:r>
              <a:rPr b="0" lang="tr-TR" sz="2000" spc="-1" strike="noStrike">
                <a:solidFill>
                  <a:srgbClr val="000000"/>
                </a:solidFill>
                <a:latin typeface="+mn-lt"/>
                <a:ea typeface="+mn-ea"/>
              </a:rPr>
              <a:t> </a:t>
            </a:r>
            <a:br/>
            <a:endParaRPr b="0" lang="tr-TR" sz="2000" spc="-1" strike="noStrike">
              <a:latin typeface="Arial"/>
            </a:endParaRPr>
          </a:p>
        </p:txBody>
      </p:sp>
      <p:sp>
        <p:nvSpPr>
          <p:cNvPr id="67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4DE2F9FF-4485-4517-854C-1F79C5F6DA16}"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685800" y="1143000"/>
            <a:ext cx="5484600" cy="3084480"/>
          </a:xfrm>
          <a:prstGeom prst="rect">
            <a:avLst/>
          </a:prstGeom>
        </p:spPr>
      </p:sp>
      <p:sp>
        <p:nvSpPr>
          <p:cNvPr id="676"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The result of percentage of correctly classified grade letters that are applied feature selection data set shows that the values vary between 14.29 (course name: HIST101,</a:t>
            </a:r>
            <a:br/>
            <a:r>
              <a:rPr b="0" lang="tr-TR" sz="1200" spc="-1" strike="noStrike">
                <a:solidFill>
                  <a:srgbClr val="000000"/>
                </a:solidFill>
                <a:latin typeface="+mn-lt"/>
                <a:ea typeface="+mn-ea"/>
              </a:rPr>
              <a:t>algorithm: J48, precision: NaN, recall: 0.14; course name: EE235, algorithm: J48, precision: 0.12, recall: 0.15) and 37.97 (IE305, Naive Bayes) as illustrated in Table 6.3.</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It can be observed from results that the most successful algorithms giving the highest prediction success are Naive Bayes and AdaBoostM1. The results are similar with grade letter results in accordance with prediction success. The precision and recall values of algorithm prediction results are low.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NaN value means that one of grades is not in the predicted set, so the corresponding weighted precision value cannot be calculated</a:t>
            </a:r>
            <a:r>
              <a:rPr b="0" lang="tr-TR" sz="2000" spc="-1" strike="noStrike">
                <a:solidFill>
                  <a:srgbClr val="000000"/>
                </a:solidFill>
                <a:latin typeface="+mn-lt"/>
                <a:ea typeface="+mn-ea"/>
              </a:rPr>
              <a:t> </a:t>
            </a:r>
            <a:endParaRPr b="0" lang="tr-TR" sz="2000" spc="-1" strike="noStrike">
              <a:latin typeface="Arial"/>
            </a:endParaRPr>
          </a:p>
        </p:txBody>
      </p:sp>
      <p:sp>
        <p:nvSpPr>
          <p:cNvPr id="67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A1F9D673-82C4-4C31-A55B-AC625E30F96C}"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685800" y="1143000"/>
            <a:ext cx="5484600" cy="3084480"/>
          </a:xfrm>
          <a:prstGeom prst="rect">
            <a:avLst/>
          </a:prstGeom>
        </p:spPr>
      </p:sp>
      <p:sp>
        <p:nvSpPr>
          <p:cNvPr id="679"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The result of percentage of correctly classified grade letters that are applied feature selection data set shows that the values vary between 14.29 (course name: HIST101,</a:t>
            </a:r>
            <a:br/>
            <a:r>
              <a:rPr b="0" lang="tr-TR" sz="1200" spc="-1" strike="noStrike">
                <a:solidFill>
                  <a:srgbClr val="000000"/>
                </a:solidFill>
                <a:latin typeface="+mn-lt"/>
                <a:ea typeface="+mn-ea"/>
              </a:rPr>
              <a:t>algorithm: J48, precision: NaN, recall: 0.14; course name: EE235, algorithm: J48, precision: 0.12, recall: 0.15) and 37.97 (IE305, Naive Bayes) as illustrated in Table 6.3.</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It can be observed from results that the most successful algorithms giving the highest prediction success are Naive Bayes and AdaBoostM1. The results are similar with grade letter results in accordance with prediction success. The precision and recall values of algorithm prediction results are low.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NaN value means that one of grades is not in the predicted set, so the corresponding weighted precision value cannot be calculated</a:t>
            </a:r>
            <a:r>
              <a:rPr b="0" lang="tr-TR" sz="2000" spc="-1" strike="noStrike">
                <a:solidFill>
                  <a:srgbClr val="000000"/>
                </a:solidFill>
                <a:latin typeface="+mn-lt"/>
                <a:ea typeface="+mn-ea"/>
              </a:rPr>
              <a:t> </a:t>
            </a:r>
            <a:endParaRPr b="0" lang="tr-TR" sz="2000" spc="-1" strike="noStrike">
              <a:latin typeface="Arial"/>
            </a:endParaRPr>
          </a:p>
        </p:txBody>
      </p:sp>
      <p:sp>
        <p:nvSpPr>
          <p:cNvPr id="68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C3544297-71BA-417F-8805-338D89B9E3F0}"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685800" y="1143000"/>
            <a:ext cx="5484600" cy="3084480"/>
          </a:xfrm>
          <a:prstGeom prst="rect">
            <a:avLst/>
          </a:prstGeom>
        </p:spPr>
      </p:sp>
      <p:sp>
        <p:nvSpPr>
          <p:cNvPr id="682"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The result of percentage of correctly classified grade letters that are applied feature selection data set shows that the values vary between 14.29 (course name: HIST101,</a:t>
            </a:r>
            <a:br/>
            <a:r>
              <a:rPr b="0" lang="tr-TR" sz="1200" spc="-1" strike="noStrike">
                <a:solidFill>
                  <a:srgbClr val="000000"/>
                </a:solidFill>
                <a:latin typeface="+mn-lt"/>
                <a:ea typeface="+mn-ea"/>
              </a:rPr>
              <a:t>algorithm: J48, precision: NaN, recall: 0.14; course name: EE235, algorithm: J48, precision: 0.12, recall: 0.15) and 37.97 (IE305, Naive Bayes) as illustrated in Table 6.3.</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It can be observed from results that the most successful algorithms giving the highest prediction success are Naive Bayes and AdaBoostM1. The results are similar with grade letter results in accordance with prediction success. The precision and recall values of algorithm prediction results are low.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NaN value means that one of grades is not in the predicted set, so the corresponding weighted precision value cannot be calculated</a:t>
            </a:r>
            <a:r>
              <a:rPr b="0" lang="tr-TR" sz="2000" spc="-1" strike="noStrike">
                <a:solidFill>
                  <a:srgbClr val="000000"/>
                </a:solidFill>
                <a:latin typeface="+mn-lt"/>
                <a:ea typeface="+mn-ea"/>
              </a:rPr>
              <a:t> </a:t>
            </a:r>
            <a:endParaRPr b="0" lang="tr-TR" sz="2000" spc="-1" strike="noStrike">
              <a:latin typeface="Arial"/>
            </a:endParaRPr>
          </a:p>
        </p:txBody>
      </p:sp>
      <p:sp>
        <p:nvSpPr>
          <p:cNvPr id="68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853051E3-7A29-4119-AEE2-187A7CAB509E}"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685800" y="1143000"/>
            <a:ext cx="5484600" cy="3084480"/>
          </a:xfrm>
          <a:prstGeom prst="rect">
            <a:avLst/>
          </a:prstGeom>
        </p:spPr>
      </p:sp>
      <p:sp>
        <p:nvSpPr>
          <p:cNvPr id="685"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As presented in Table 6.4, the results show that the values are between 13.16 (course name: HIST101, algorithm: J48, precision: NaN, recall: 0.13) and 39.47 (course name: IE305, algorithm: Naive Bayes, precision: NaN, recall: 0.39). Naive Bayes and AdaBoostM1 gives the best prediction success.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results of accuracy percentage ranging between 20-30%, are similar to grade letter results with respect to the prediction success.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precision and recall values of algorithm prediction results are relatively low.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There are NaN values in the precision of some algorithms and the reason behind this situation is explained in Section 6.2.2 and 6.2.3.</a:t>
            </a:r>
            <a:r>
              <a:rPr b="0" lang="tr-TR" sz="2000" spc="-1" strike="noStrike">
                <a:solidFill>
                  <a:srgbClr val="000000"/>
                </a:solidFill>
                <a:latin typeface="+mn-lt"/>
                <a:ea typeface="+mn-ea"/>
              </a:rPr>
              <a:t> </a:t>
            </a:r>
            <a:br/>
            <a:endParaRPr b="0" lang="tr-TR" sz="2000" spc="-1" strike="noStrike">
              <a:latin typeface="Arial"/>
            </a:endParaRPr>
          </a:p>
        </p:txBody>
      </p:sp>
      <p:sp>
        <p:nvSpPr>
          <p:cNvPr id="68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7B3FFE40-AE20-42E3-890B-F4C45F5F24B6}"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685800" y="1143000"/>
            <a:ext cx="5484600" cy="3084480"/>
          </a:xfrm>
          <a:prstGeom prst="rect">
            <a:avLst/>
          </a:prstGeom>
        </p:spPr>
      </p:sp>
      <p:sp>
        <p:nvSpPr>
          <p:cNvPr id="688"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As presented in Table 6.4, the results show that the values are between 13.16 (course name: HIST101, algorithm: J48, precision: NaN, recall: 0.13) and 39.47 (course name: IE305, algorithm: Naive Bayes, precision: NaN, recall: 0.39). Naive Bayes and AdaBoostM1 gives the best prediction success.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results of accuracy percentage ranging between 20-30%, are similar to grade letter results with respect to the prediction success.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precision and recall values of algorithm prediction results are relatively low.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There are NaN values in the precision of some algorithms and the reason behind this situation is explained in Section 6.2.2 and 6.2.3.</a:t>
            </a:r>
            <a:r>
              <a:rPr b="0" lang="tr-TR" sz="2000" spc="-1" strike="noStrike">
                <a:solidFill>
                  <a:srgbClr val="000000"/>
                </a:solidFill>
                <a:latin typeface="+mn-lt"/>
                <a:ea typeface="+mn-ea"/>
              </a:rPr>
              <a:t> </a:t>
            </a:r>
            <a:br/>
            <a:endParaRPr b="0" lang="tr-TR" sz="2000" spc="-1" strike="noStrike">
              <a:latin typeface="Arial"/>
            </a:endParaRPr>
          </a:p>
        </p:txBody>
      </p:sp>
      <p:sp>
        <p:nvSpPr>
          <p:cNvPr id="68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0BBCF0DC-3833-4873-B9B8-B53CBEB081F9}"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685800" y="1143000"/>
            <a:ext cx="5484600" cy="3084480"/>
          </a:xfrm>
          <a:prstGeom prst="rect">
            <a:avLst/>
          </a:prstGeom>
        </p:spPr>
      </p:sp>
      <p:sp>
        <p:nvSpPr>
          <p:cNvPr id="691"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As presented in Table 6.4, the results show that the values are between 13.16 (course name: HIST101, algorithm: J48, precision: NaN, recall: 0.13) and 39.47 (course name: IE305, algorithm: Naive Bayes, precision: NaN, recall: 0.39). Naive Bayes and AdaBoostM1 gives the best prediction success.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results of accuracy percentage ranging between 20-30%, are similar to grade letter results with respect to the prediction success.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precision and recall values of algorithm prediction results are relatively low.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There are NaN values in the precision of some algorithms and the reason behind this situation is explained in Section 6.2.2 and 6.2.3.</a:t>
            </a:r>
            <a:r>
              <a:rPr b="0" lang="tr-TR" sz="2000" spc="-1" strike="noStrike">
                <a:solidFill>
                  <a:srgbClr val="000000"/>
                </a:solidFill>
                <a:latin typeface="+mn-lt"/>
                <a:ea typeface="+mn-ea"/>
              </a:rPr>
              <a:t> </a:t>
            </a:r>
            <a:br/>
            <a:endParaRPr b="0" lang="tr-TR" sz="2000" spc="-1" strike="noStrike">
              <a:latin typeface="Arial"/>
            </a:endParaRPr>
          </a:p>
        </p:txBody>
      </p:sp>
      <p:sp>
        <p:nvSpPr>
          <p:cNvPr id="69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0228F8C1-E01D-4AA7-A8AB-3288F5B640D7}"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685800" y="1143000"/>
            <a:ext cx="5484600" cy="3084480"/>
          </a:xfrm>
          <a:prstGeom prst="rect">
            <a:avLst/>
          </a:prstGeom>
        </p:spPr>
      </p:sp>
      <p:sp>
        <p:nvSpPr>
          <p:cNvPr id="694"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It can be seen from the data in Table 6.5 that the highest accuracy is 33.33 (course name: IE305, algorithm: J48, precision: NaN, recall: 0.33).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On the other hand, the lowest value is 12.87 (course name: COMPE226, algorithm: J48, precision: 0.12, recall: 0.13).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AB, but MP and SMO come after it. Precision and recall values of results are as low as Tables of Predicting Grade Letters.</a:t>
            </a:r>
            <a:r>
              <a:rPr b="0" lang="tr-TR" sz="2000" spc="-1" strike="noStrike">
                <a:solidFill>
                  <a:srgbClr val="000000"/>
                </a:solidFill>
                <a:latin typeface="+mn-lt"/>
                <a:ea typeface="+mn-ea"/>
              </a:rPr>
              <a:t> </a:t>
            </a:r>
            <a:br/>
            <a:endParaRPr b="0" lang="tr-TR" sz="2000" spc="-1" strike="noStrike">
              <a:latin typeface="Arial"/>
            </a:endParaRPr>
          </a:p>
        </p:txBody>
      </p:sp>
      <p:sp>
        <p:nvSpPr>
          <p:cNvPr id="69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82253F69-C074-4B9E-8A83-14D573D79C10}"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685800" y="1143000"/>
            <a:ext cx="5484600" cy="3084480"/>
          </a:xfrm>
          <a:prstGeom prst="rect">
            <a:avLst/>
          </a:prstGeom>
        </p:spPr>
      </p:sp>
      <p:sp>
        <p:nvSpPr>
          <p:cNvPr id="697"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It can be seen from the data in Table 6.5 that the highest accuracy is 33.33 (course name: IE305, algorithm: J48, precision: NaN, recall: 0.33).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On the other hand, the lowest value is 12.87 (course name: COMPE226, algorithm: J48, precision: 0.12, recall: 0.13).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AB, but MP and SMO come after it. Precision and recall values of results are as low as Tables of Predicting Grade Letters.</a:t>
            </a:r>
            <a:r>
              <a:rPr b="0" lang="tr-TR" sz="2000" spc="-1" strike="noStrike">
                <a:solidFill>
                  <a:srgbClr val="000000"/>
                </a:solidFill>
                <a:latin typeface="+mn-lt"/>
                <a:ea typeface="+mn-ea"/>
              </a:rPr>
              <a:t> </a:t>
            </a:r>
            <a:br/>
            <a:endParaRPr b="0" lang="tr-TR" sz="2000" spc="-1" strike="noStrike">
              <a:latin typeface="Arial"/>
            </a:endParaRPr>
          </a:p>
        </p:txBody>
      </p:sp>
      <p:sp>
        <p:nvSpPr>
          <p:cNvPr id="69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2691EC55-0200-41CF-81D2-84DE57D26D01}"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685800" y="1143000"/>
            <a:ext cx="5484600" cy="3084480"/>
          </a:xfrm>
          <a:prstGeom prst="rect">
            <a:avLst/>
          </a:prstGeom>
        </p:spPr>
      </p:sp>
      <p:sp>
        <p:nvSpPr>
          <p:cNvPr id="700"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Table 6.7 includes accuracy, recall and precision of the results.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results show that the maximum accuracy is 59.40 (course name: COMPE251, algorithm: SMO, precision: 0.52, recall: 0.59; course name: COMPE341, algorithm: Naive Bayes, precision: 0.59, recall: 0.59), but the minimum is 33.83 (course name: TURK101, algorithm: J48, precision: 0.33, recall: 0.34).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Naïve Bayes which has the highest percentage result corresponding to 36.84 (IE305, Naïve Bayes).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MP provides a lower performance when compared to the other algorithms.</a:t>
            </a:r>
            <a:endParaRPr b="0" lang="tr-TR" sz="1200" spc="-1" strike="noStrike">
              <a:latin typeface="Arial"/>
            </a:endParaRPr>
          </a:p>
          <a:p>
            <a:pPr marL="216000" indent="-214560">
              <a:lnSpc>
                <a:spcPct val="100000"/>
              </a:lnSpc>
            </a:pPr>
            <a:br/>
            <a:r>
              <a:rPr b="0" lang="tr-TR" sz="1200" spc="-1" strike="noStrike">
                <a:solidFill>
                  <a:srgbClr val="000000"/>
                </a:solidFill>
                <a:latin typeface="+mn-lt"/>
                <a:ea typeface="+mn-ea"/>
              </a:rPr>
              <a:t>It is observed that the three best prediction success of courses are IE305, IE220,</a:t>
            </a:r>
            <a:r>
              <a:rPr b="0" lang="tr-TR" sz="2000" spc="-1" strike="noStrike">
                <a:solidFill>
                  <a:srgbClr val="000000"/>
                </a:solidFill>
                <a:latin typeface="+mn-lt"/>
                <a:ea typeface="+mn-ea"/>
              </a:rPr>
              <a:t> </a:t>
            </a:r>
            <a:r>
              <a:rPr b="0" lang="tr-TR" sz="1200" spc="-1" strike="noStrike">
                <a:solidFill>
                  <a:srgbClr val="000000"/>
                </a:solidFill>
                <a:latin typeface="+mn-lt"/>
                <a:ea typeface="+mn-ea"/>
              </a:rPr>
              <a:t>COMPE341.</a:t>
            </a:r>
            <a:r>
              <a:rPr b="0" lang="tr-TR" sz="2000" spc="-1" strike="noStrike">
                <a:solidFill>
                  <a:srgbClr val="000000"/>
                </a:solidFill>
                <a:latin typeface="+mn-lt"/>
                <a:ea typeface="+mn-ea"/>
              </a:rPr>
              <a:t> </a:t>
            </a:r>
            <a:br/>
            <a:br/>
            <a:endParaRPr b="0" lang="tr-TR" sz="2000" spc="-1" strike="noStrike">
              <a:latin typeface="Arial"/>
            </a:endParaRPr>
          </a:p>
        </p:txBody>
      </p:sp>
      <p:sp>
        <p:nvSpPr>
          <p:cNvPr id="70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80414476-E19D-4322-8482-E64B1CD843F2}"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685800" y="1143000"/>
            <a:ext cx="5484600" cy="3084480"/>
          </a:xfrm>
          <a:prstGeom prst="rect">
            <a:avLst/>
          </a:prstGeom>
        </p:spPr>
      </p:sp>
      <p:sp>
        <p:nvSpPr>
          <p:cNvPr id="703"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Table 6.7 includes accuracy, recall and precision of the results.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results show that the maximum accuracy is 59.40 (course name: COMPE251, algorithm: SMO, precision: 0.52, recall: 0.59; course name: COMPE341, algorithm: Naive Bayes, precision: 0.59, recall: 0.59), but the minimum is 33.83 (course name: TURK101, algorithm: J48, precision: 0.33, recall: 0.34).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Naïve Bayes which has the highest percentage result corresponding to 36.84 (IE305, Naïve Bayes).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MP provides a lower performance when compared to the other algorithms.</a:t>
            </a:r>
            <a:endParaRPr b="0" lang="tr-TR" sz="1200" spc="-1" strike="noStrike">
              <a:latin typeface="Arial"/>
            </a:endParaRPr>
          </a:p>
          <a:p>
            <a:pPr marL="216000" indent="-214560">
              <a:lnSpc>
                <a:spcPct val="100000"/>
              </a:lnSpc>
            </a:pPr>
            <a:br/>
            <a:r>
              <a:rPr b="0" lang="tr-TR" sz="1200" spc="-1" strike="noStrike">
                <a:solidFill>
                  <a:srgbClr val="000000"/>
                </a:solidFill>
                <a:latin typeface="+mn-lt"/>
                <a:ea typeface="+mn-ea"/>
              </a:rPr>
              <a:t>It is observed that the three best prediction success of courses are IE305, IE220,</a:t>
            </a:r>
            <a:r>
              <a:rPr b="0" lang="tr-TR" sz="2000" spc="-1" strike="noStrike">
                <a:solidFill>
                  <a:srgbClr val="000000"/>
                </a:solidFill>
                <a:latin typeface="+mn-lt"/>
                <a:ea typeface="+mn-ea"/>
              </a:rPr>
              <a:t> </a:t>
            </a:r>
            <a:r>
              <a:rPr b="0" lang="tr-TR" sz="1200" spc="-1" strike="noStrike">
                <a:solidFill>
                  <a:srgbClr val="000000"/>
                </a:solidFill>
                <a:latin typeface="+mn-lt"/>
                <a:ea typeface="+mn-ea"/>
              </a:rPr>
              <a:t>COMPE341.</a:t>
            </a:r>
            <a:r>
              <a:rPr b="0" lang="tr-TR" sz="2000" spc="-1" strike="noStrike">
                <a:solidFill>
                  <a:srgbClr val="000000"/>
                </a:solidFill>
                <a:latin typeface="+mn-lt"/>
                <a:ea typeface="+mn-ea"/>
              </a:rPr>
              <a:t> </a:t>
            </a:r>
            <a:br/>
            <a:br/>
            <a:endParaRPr b="0" lang="tr-TR" sz="2000" spc="-1" strike="noStrike">
              <a:latin typeface="Arial"/>
            </a:endParaRPr>
          </a:p>
        </p:txBody>
      </p:sp>
      <p:sp>
        <p:nvSpPr>
          <p:cNvPr id="70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4192CBBA-5920-4307-843E-02DB09D617F2}"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685800" y="1143000"/>
            <a:ext cx="5484600" cy="3084480"/>
          </a:xfrm>
          <a:prstGeom prst="rect">
            <a:avLst/>
          </a:prstGeom>
        </p:spPr>
      </p:sp>
      <p:sp>
        <p:nvSpPr>
          <p:cNvPr id="706"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Table 6.7 includes accuracy, recall and precision of the results.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results show that the maximum accuracy is 59.40 (course name: COMPE251, algorithm: SMO, precision: 0.52, recall: 0.59; course name: COMPE341, algorithm: Naive Bayes, precision: 0.59, recall: 0.59), but the minimum is 33.83 (course name: TURK101, algorithm: J48, precision: 0.33, recall: 0.34).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most successful algorithm is Naïve Bayes which has the highest percentage result corresponding to 36.84 (IE305, Naïve Bayes).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MP provides a lower performance when compared to the other algorithms.</a:t>
            </a:r>
            <a:endParaRPr b="0" lang="tr-TR" sz="1200" spc="-1" strike="noStrike">
              <a:latin typeface="Arial"/>
            </a:endParaRPr>
          </a:p>
          <a:p>
            <a:pPr marL="216000" indent="-214560">
              <a:lnSpc>
                <a:spcPct val="100000"/>
              </a:lnSpc>
            </a:pPr>
            <a:br/>
            <a:r>
              <a:rPr b="0" lang="tr-TR" sz="1200" spc="-1" strike="noStrike">
                <a:solidFill>
                  <a:srgbClr val="000000"/>
                </a:solidFill>
                <a:latin typeface="+mn-lt"/>
                <a:ea typeface="+mn-ea"/>
              </a:rPr>
              <a:t>It is observed that the three best prediction success of courses are IE305, IE220,</a:t>
            </a:r>
            <a:r>
              <a:rPr b="0" lang="tr-TR" sz="2000" spc="-1" strike="noStrike">
                <a:solidFill>
                  <a:srgbClr val="000000"/>
                </a:solidFill>
                <a:latin typeface="+mn-lt"/>
                <a:ea typeface="+mn-ea"/>
              </a:rPr>
              <a:t> </a:t>
            </a:r>
            <a:r>
              <a:rPr b="0" lang="tr-TR" sz="1200" spc="-1" strike="noStrike">
                <a:solidFill>
                  <a:srgbClr val="000000"/>
                </a:solidFill>
                <a:latin typeface="+mn-lt"/>
                <a:ea typeface="+mn-ea"/>
              </a:rPr>
              <a:t>COMPE341.</a:t>
            </a:r>
            <a:r>
              <a:rPr b="0" lang="tr-TR" sz="2000" spc="-1" strike="noStrike">
                <a:solidFill>
                  <a:srgbClr val="000000"/>
                </a:solidFill>
                <a:latin typeface="+mn-lt"/>
                <a:ea typeface="+mn-ea"/>
              </a:rPr>
              <a:t> </a:t>
            </a:r>
            <a:br/>
            <a:br/>
            <a:endParaRPr b="0" lang="tr-TR" sz="2000" spc="-1" strike="noStrike">
              <a:latin typeface="Arial"/>
            </a:endParaRPr>
          </a:p>
        </p:txBody>
      </p:sp>
      <p:sp>
        <p:nvSpPr>
          <p:cNvPr id="70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E1928C7E-96ED-49DE-8C69-7D13107F70A5}"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sldImg"/>
          </p:nvPr>
        </p:nvSpPr>
        <p:spPr>
          <a:xfrm>
            <a:off x="685800" y="1143000"/>
            <a:ext cx="5484600" cy="3084480"/>
          </a:xfrm>
          <a:prstGeom prst="rect">
            <a:avLst/>
          </a:prstGeom>
        </p:spPr>
      </p:sp>
      <p:sp>
        <p:nvSpPr>
          <p:cNvPr id="709"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Results in Table 6.8 indicate that the accuracy percentages vary between 37.22 (course name: TURK101, algorithm: Naive Bayes, precision: 0.29, recall: 0.37) and 62.03 (course name: IE305, algorithm: Naive Bayes, precision: 0.61, recall: 0.62).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From the data in the table, it is apparent that Naive Bayes gives better prediction success in most of the courses.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On the other hand, J48 gives relatively more significant prediction success results.</a:t>
            </a:r>
            <a:r>
              <a:rPr b="0" lang="tr-TR" sz="2000" spc="-1" strike="noStrike">
                <a:solidFill>
                  <a:srgbClr val="000000"/>
                </a:solidFill>
                <a:latin typeface="+mn-lt"/>
                <a:ea typeface="+mn-ea"/>
              </a:rPr>
              <a:t> </a:t>
            </a:r>
            <a:br/>
            <a:endParaRPr b="0" lang="tr-TR" sz="2000" spc="-1" strike="noStrike">
              <a:latin typeface="Arial"/>
            </a:endParaRPr>
          </a:p>
        </p:txBody>
      </p:sp>
      <p:sp>
        <p:nvSpPr>
          <p:cNvPr id="71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5294322F-8C12-4A53-96C7-0DE39081B10D}"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685800" y="1143000"/>
            <a:ext cx="5484600" cy="3084480"/>
          </a:xfrm>
          <a:prstGeom prst="rect">
            <a:avLst/>
          </a:prstGeom>
        </p:spPr>
      </p:sp>
      <p:sp>
        <p:nvSpPr>
          <p:cNvPr id="712"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Results in Table 6.8 indicate that the accuracy percentages vary between 37.22 (course name: TURK101, algorithm: Naive Bayes, precision: 0.29, recall: 0.37) and 62.03 (course name: IE305, algorithm: Naive Bayes, precision: 0.61, recall: 0.62).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From the data in the table, it is apparent that Naive Bayes gives better prediction success in most of the courses.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On the other hand, J48 gives relatively more significant prediction success results.</a:t>
            </a:r>
            <a:r>
              <a:rPr b="0" lang="tr-TR" sz="2000" spc="-1" strike="noStrike">
                <a:solidFill>
                  <a:srgbClr val="000000"/>
                </a:solidFill>
                <a:latin typeface="+mn-lt"/>
                <a:ea typeface="+mn-ea"/>
              </a:rPr>
              <a:t> </a:t>
            </a:r>
            <a:br/>
            <a:endParaRPr b="0" lang="tr-TR" sz="2000" spc="-1" strike="noStrike">
              <a:latin typeface="Arial"/>
            </a:endParaRPr>
          </a:p>
        </p:txBody>
      </p:sp>
      <p:sp>
        <p:nvSpPr>
          <p:cNvPr id="71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E1D4F2AB-EFD8-41F8-B312-43DC1DB73756}"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685800" y="1143000"/>
            <a:ext cx="5484600" cy="3084480"/>
          </a:xfrm>
          <a:prstGeom prst="rect">
            <a:avLst/>
          </a:prstGeom>
        </p:spPr>
      </p:sp>
      <p:sp>
        <p:nvSpPr>
          <p:cNvPr id="715"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Results in Table 6.8 indicate that the accuracy percentages vary between 37.22 (course name: TURK101, algorithm: Naive Bayes, precision: 0.29, recall: 0.37) and 62.03 (course name: IE305, algorithm: Naive Bayes, precision: 0.61, recall: 0.62).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From the data in the table, it is apparent that Naive Bayes gives better prediction success in most of the courses.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On the other hand, J48 gives relatively more significant prediction success results.</a:t>
            </a:r>
            <a:r>
              <a:rPr b="0" lang="tr-TR" sz="2000" spc="-1" strike="noStrike">
                <a:solidFill>
                  <a:srgbClr val="000000"/>
                </a:solidFill>
                <a:latin typeface="+mn-lt"/>
                <a:ea typeface="+mn-ea"/>
              </a:rPr>
              <a:t> </a:t>
            </a:r>
            <a:br/>
            <a:endParaRPr b="0" lang="tr-TR" sz="2000" spc="-1" strike="noStrike">
              <a:latin typeface="Arial"/>
            </a:endParaRPr>
          </a:p>
        </p:txBody>
      </p:sp>
      <p:sp>
        <p:nvSpPr>
          <p:cNvPr id="71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43C39C24-6E48-4275-9A4D-2ACBBCB677A3}"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685800" y="1143000"/>
            <a:ext cx="5484600" cy="3084480"/>
          </a:xfrm>
          <a:prstGeom prst="rect">
            <a:avLst/>
          </a:prstGeom>
        </p:spPr>
      </p:sp>
      <p:sp>
        <p:nvSpPr>
          <p:cNvPr id="718"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From Table 6.9 above, it can be seen that the accuracy percentages range between 36.09 (course name: TURK101, algorithm: J48, precision: 0.33, recall: 0.36) and 60.53 (course name: IE305, algorithm: Naive Bayes, precision: 0.58, recall: 0.58).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Naive Bayes gives the best prediction success, but SMO comes the second.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Multilayer Perceptron does not provide any maximum percentage accuracy, recall and precision in courses.</a:t>
            </a:r>
            <a:r>
              <a:rPr b="0" lang="tr-TR" sz="2000" spc="-1" strike="noStrike">
                <a:solidFill>
                  <a:srgbClr val="000000"/>
                </a:solidFill>
                <a:latin typeface="+mn-lt"/>
                <a:ea typeface="+mn-ea"/>
              </a:rPr>
              <a:t> </a:t>
            </a:r>
            <a:br/>
            <a:endParaRPr b="0" lang="tr-TR" sz="2000" spc="-1" strike="noStrike">
              <a:latin typeface="Arial"/>
            </a:endParaRPr>
          </a:p>
        </p:txBody>
      </p:sp>
      <p:sp>
        <p:nvSpPr>
          <p:cNvPr id="71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0C5608E2-43A0-47C5-A2F3-9F551C3BE674}"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685800" y="1143000"/>
            <a:ext cx="5484600" cy="3084480"/>
          </a:xfrm>
          <a:prstGeom prst="rect">
            <a:avLst/>
          </a:prstGeom>
        </p:spPr>
      </p:sp>
      <p:sp>
        <p:nvSpPr>
          <p:cNvPr id="721"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From Table 6.9 above, it can be seen that the accuracy percentages range between 36.09 (course name: TURK101, algorithm: J48, precision: 0.33, recall: 0.36) and 60.53 (course name: IE305, algorithm: Naive Bayes, precision: 0.58, recall: 0.58).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Naive Bayes gives the best prediction success, but SMO comes the second.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Multilayer Perceptron does not provide any maximum percentage accuracy, recall and precision in courses.</a:t>
            </a:r>
            <a:r>
              <a:rPr b="0" lang="tr-TR" sz="2000" spc="-1" strike="noStrike">
                <a:solidFill>
                  <a:srgbClr val="000000"/>
                </a:solidFill>
                <a:latin typeface="+mn-lt"/>
                <a:ea typeface="+mn-ea"/>
              </a:rPr>
              <a:t> </a:t>
            </a:r>
            <a:br/>
            <a:endParaRPr b="0" lang="tr-TR" sz="2000" spc="-1" strike="noStrike">
              <a:latin typeface="Arial"/>
            </a:endParaRPr>
          </a:p>
        </p:txBody>
      </p:sp>
      <p:sp>
        <p:nvSpPr>
          <p:cNvPr id="72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B29B7703-C661-4803-A6B2-B94F9FB68E76}"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685800" y="1143000"/>
            <a:ext cx="5484600" cy="3084480"/>
          </a:xfrm>
          <a:prstGeom prst="rect">
            <a:avLst/>
          </a:prstGeom>
        </p:spPr>
      </p:sp>
      <p:sp>
        <p:nvSpPr>
          <p:cNvPr id="724"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Table 6.10 provides the accuracy, recall and precision results in order to predict the Target Course of applied Personal Data of Students Data Input Set.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maximum accuracy is 58.97 (course name: IE305, algorithm: Naive Bayes, precision: 0.58, recall: 0,59).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However, SMO is the most successful algorithm in predicting Target Courses.</a:t>
            </a:r>
            <a:r>
              <a:rPr b="0" lang="tr-TR" sz="2000" spc="-1" strike="noStrike">
                <a:solidFill>
                  <a:srgbClr val="000000"/>
                </a:solidFill>
                <a:latin typeface="+mn-lt"/>
                <a:ea typeface="+mn-ea"/>
              </a:rPr>
              <a:t> </a:t>
            </a:r>
            <a:br/>
            <a:endParaRPr b="0" lang="tr-TR" sz="2000" spc="-1" strike="noStrike">
              <a:latin typeface="Arial"/>
            </a:endParaRPr>
          </a:p>
        </p:txBody>
      </p:sp>
      <p:sp>
        <p:nvSpPr>
          <p:cNvPr id="72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CDF48222-3B3A-43EF-A974-51EB307B89D7}"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685800" y="1143000"/>
            <a:ext cx="5484600" cy="3084480"/>
          </a:xfrm>
          <a:prstGeom prst="rect">
            <a:avLst/>
          </a:prstGeom>
        </p:spPr>
      </p:sp>
      <p:sp>
        <p:nvSpPr>
          <p:cNvPr id="727"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Table 6.10 provides the accuracy, recall and precision results in order to predict the Target Course of applied Personal Data of Students Data Input Set.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maximum accuracy is 58.97 (course name: IE305, algorithm: Naive Bayes, precision: 0.58, recall: 0,59).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However, SMO is the most successful algorithm in predicting Target Courses.</a:t>
            </a:r>
            <a:r>
              <a:rPr b="0" lang="tr-TR" sz="2000" spc="-1" strike="noStrike">
                <a:solidFill>
                  <a:srgbClr val="000000"/>
                </a:solidFill>
                <a:latin typeface="+mn-lt"/>
                <a:ea typeface="+mn-ea"/>
              </a:rPr>
              <a:t> </a:t>
            </a:r>
            <a:br/>
            <a:endParaRPr b="0" lang="tr-TR" sz="2000" spc="-1" strike="noStrike">
              <a:latin typeface="Arial"/>
            </a:endParaRPr>
          </a:p>
        </p:txBody>
      </p:sp>
      <p:sp>
        <p:nvSpPr>
          <p:cNvPr id="72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F1C52711-8111-4647-9279-C541BE8191C9}"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685800" y="1143000"/>
            <a:ext cx="5484600" cy="3084480"/>
          </a:xfrm>
          <a:prstGeom prst="rect">
            <a:avLst/>
          </a:prstGeom>
        </p:spPr>
      </p:sp>
      <p:sp>
        <p:nvSpPr>
          <p:cNvPr id="730"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The results show that the passing accuracy percentages range between 66.92 (course name: COMPE331, algorithm: Multilayer Perceptron, precision: 0.65, recall: 0.67; course name: MATH276, algorithm: MultilayerPerceptron, precision: 0,58, recall: 0,59). And 90.60 (course name: COMPE431, algorithm: J48, precision: 0.89, recall: 0.91) as shown in Table 6.12.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Additionally, SMO is taken into consideration that gives better prediction success with respect other algorithms. Interestingly, it is observed that if the course is closer to the last semesters, higher prediction success can be seen more frequently</a:t>
            </a:r>
            <a:r>
              <a:rPr b="0" lang="tr-TR" sz="2000" spc="-1" strike="noStrike">
                <a:solidFill>
                  <a:srgbClr val="000000"/>
                </a:solidFill>
                <a:latin typeface="+mn-lt"/>
                <a:ea typeface="+mn-ea"/>
              </a:rPr>
              <a:t> </a:t>
            </a:r>
            <a:br/>
            <a:endParaRPr b="0" lang="tr-TR" sz="2000" spc="-1" strike="noStrike">
              <a:latin typeface="Arial"/>
            </a:endParaRPr>
          </a:p>
        </p:txBody>
      </p:sp>
      <p:sp>
        <p:nvSpPr>
          <p:cNvPr id="73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EE6BD543-F8F5-4646-A27C-E09E9EA0AC3A}"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685800" y="1143000"/>
            <a:ext cx="5484600" cy="3084480"/>
          </a:xfrm>
          <a:prstGeom prst="rect">
            <a:avLst/>
          </a:prstGeom>
        </p:spPr>
      </p:sp>
      <p:sp>
        <p:nvSpPr>
          <p:cNvPr id="733"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The results show that the passing accuracy percentages range between 66.92 (course name: COMPE331, algorithm: Multilayer Perceptron, precision: 0.65, recall: 0.67; course name: MATH276, algorithm: MultilayerPerceptron, precision: 0,58, recall: 0,59). And 90.60 (course name: COMPE431, algorithm: J48, precision: 0.89, recall: 0.91) as shown in Table 6.12.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Additionally, SMO is taken into consideration that gives better prediction success with respect other algorithms. Interestingly, it is observed that if the course is closer to the last semesters, higher prediction success can be seen more frequently</a:t>
            </a:r>
            <a:r>
              <a:rPr b="0" lang="tr-TR" sz="2000" spc="-1" strike="noStrike">
                <a:solidFill>
                  <a:srgbClr val="000000"/>
                </a:solidFill>
                <a:latin typeface="+mn-lt"/>
                <a:ea typeface="+mn-ea"/>
              </a:rPr>
              <a:t> </a:t>
            </a:r>
            <a:br/>
            <a:endParaRPr b="0" lang="tr-TR" sz="2000" spc="-1" strike="noStrike">
              <a:latin typeface="Arial"/>
            </a:endParaRPr>
          </a:p>
        </p:txBody>
      </p:sp>
      <p:sp>
        <p:nvSpPr>
          <p:cNvPr id="73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3401FEDC-EEFA-46DA-82C7-386FDC1D563B}"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685800" y="1143000"/>
            <a:ext cx="5484600" cy="3084480"/>
          </a:xfrm>
          <a:prstGeom prst="rect">
            <a:avLst/>
          </a:prstGeom>
        </p:spPr>
      </p:sp>
      <p:sp>
        <p:nvSpPr>
          <p:cNvPr id="736"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The results show that the passing accuracy percentages range between 66.92 (course name: COMPE331, algorithm: Multilayer Perceptron, precision: 0.65, recall: 0.67; course name: MATH276, algorithm: MultilayerPerceptron, precision: 0,58, recall: 0,59). And 90.60 (course name: COMPE431, algorithm: J48, precision: 0.89, recall: 0.91) as shown in Table 6.12.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Additionally, SMO is taken into consideration that gives better prediction success with respect other algorithms. Interestingly, it is observed that if the course is closer to the last semesters, higher prediction success can be seen more frequently</a:t>
            </a:r>
            <a:r>
              <a:rPr b="0" lang="tr-TR" sz="2000" spc="-1" strike="noStrike">
                <a:solidFill>
                  <a:srgbClr val="000000"/>
                </a:solidFill>
                <a:latin typeface="+mn-lt"/>
                <a:ea typeface="+mn-ea"/>
              </a:rPr>
              <a:t> </a:t>
            </a:r>
            <a:br/>
            <a:endParaRPr b="0" lang="tr-TR" sz="2000" spc="-1" strike="noStrike">
              <a:latin typeface="Arial"/>
            </a:endParaRPr>
          </a:p>
        </p:txBody>
      </p:sp>
      <p:sp>
        <p:nvSpPr>
          <p:cNvPr id="73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AE3A5034-EADB-44B2-ACFB-CA650F5CC817}"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685800" y="1143000"/>
            <a:ext cx="5484600" cy="3084480"/>
          </a:xfrm>
          <a:prstGeom prst="rect">
            <a:avLst/>
          </a:prstGeom>
        </p:spPr>
      </p:sp>
      <p:sp>
        <p:nvSpPr>
          <p:cNvPr id="739"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From the below presented graphic, it can be seen that that the prediction of passing accuracy is between 65.79 (course name: COMPE225, algorithm: Multilayer Perceptron, precision: 0.61, recall: 0.66) and 89.85 (course name: COMPE431, algorithm: Multilayer Perceptron, precision: 0.88, recall: 0.90; course name: COMPE431, algorithm: AdaBoostM1, precision: 0.88, recall: 0.90). SMO and J48 give better accuracy, recall, and precision when compared to AB, MP and NB for each course.</a:t>
            </a:r>
            <a:r>
              <a:rPr b="0" lang="tr-TR" sz="2000" spc="-1" strike="noStrike">
                <a:solidFill>
                  <a:srgbClr val="000000"/>
                </a:solidFill>
                <a:latin typeface="+mn-lt"/>
                <a:ea typeface="+mn-ea"/>
              </a:rPr>
              <a:t> </a:t>
            </a:r>
            <a:endParaRPr b="0" lang="tr-TR" sz="2000" spc="-1" strike="noStrike">
              <a:latin typeface="Arial"/>
            </a:endParaRPr>
          </a:p>
        </p:txBody>
      </p:sp>
      <p:sp>
        <p:nvSpPr>
          <p:cNvPr id="74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0B939AA4-4921-4023-8B3A-1939874A705F}"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685800" y="1143000"/>
            <a:ext cx="5484600" cy="3084480"/>
          </a:xfrm>
          <a:prstGeom prst="rect">
            <a:avLst/>
          </a:prstGeom>
        </p:spPr>
      </p:sp>
      <p:sp>
        <p:nvSpPr>
          <p:cNvPr id="742"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From the below presented graphic, it can be seen that that the prediction of passing accuracy is between 65.79 (course name: COMPE225, algorithm: Multilayer Perceptron, precision: 0.61, recall: 0.66) and 89.85 (course name: COMPE431, algorithm: Multilayer Perceptron, precision: 0.88, recall: 0.90; course name: COMPE431, algorithm: AdaBoostM1, precision: 0.88, recall: 0.90). SMO and J48 give better accuracy, recall, and precision when compared to AB, MP and NB for each course.</a:t>
            </a:r>
            <a:r>
              <a:rPr b="0" lang="tr-TR" sz="2000" spc="-1" strike="noStrike">
                <a:solidFill>
                  <a:srgbClr val="000000"/>
                </a:solidFill>
                <a:latin typeface="+mn-lt"/>
                <a:ea typeface="+mn-ea"/>
              </a:rPr>
              <a:t> </a:t>
            </a:r>
            <a:endParaRPr b="0" lang="tr-TR" sz="2000" spc="-1" strike="noStrike">
              <a:latin typeface="Arial"/>
            </a:endParaRPr>
          </a:p>
        </p:txBody>
      </p:sp>
      <p:sp>
        <p:nvSpPr>
          <p:cNvPr id="74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B9736BD4-0CEE-4087-BCE0-38A1621DD746}"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685800" y="1143000"/>
            <a:ext cx="5484600" cy="3084480"/>
          </a:xfrm>
          <a:prstGeom prst="rect">
            <a:avLst/>
          </a:prstGeom>
        </p:spPr>
      </p:sp>
      <p:sp>
        <p:nvSpPr>
          <p:cNvPr id="745"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Table 6.14 presents the percentage of correctly predicted Fail-Pass State of students, accuracy and recall values of predicted states. The maximum accuracy corresponds to 67.29 (course name: COMPE225, algorithm: J48, precision: 0.62, recall: 0.67).</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However, the minimum is 90.23 (course name: COMPE431, algorithm: J48, precision: 0.88, recall: 0.90; course name: COMPE431, algorithm: AdaBoostM1, precision: 0.89, recall: 0.90). It is observed that SMO and J48 give better a prediction success than the other algorithms for most of the courses.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On the other hand, there is a significant prediction success in AB and it has the maximum prediction success in the results. Multilayer and NB do not provide enough predicting performance in this input set.</a:t>
            </a:r>
            <a:endParaRPr b="0" lang="tr-TR" sz="1200" spc="-1" strike="noStrike">
              <a:latin typeface="Arial"/>
            </a:endParaRPr>
          </a:p>
          <a:p>
            <a:pPr marL="216000" indent="-214560">
              <a:lnSpc>
                <a:spcPct val="100000"/>
              </a:lnSpc>
            </a:pPr>
            <a:endParaRPr b="0" lang="tr-TR" sz="1200" spc="-1" strike="noStrike">
              <a:latin typeface="Arial"/>
            </a:endParaRPr>
          </a:p>
        </p:txBody>
      </p:sp>
      <p:sp>
        <p:nvSpPr>
          <p:cNvPr id="74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D3D5A1D4-AADB-4F13-8018-46D1B4E1DE51}"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685800" y="1143000"/>
            <a:ext cx="5484600" cy="3084480"/>
          </a:xfrm>
          <a:prstGeom prst="rect">
            <a:avLst/>
          </a:prstGeom>
        </p:spPr>
      </p:sp>
      <p:sp>
        <p:nvSpPr>
          <p:cNvPr id="748"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Table 6.14 presents the percentage of correctly predicted Fail-Pass State of students, accuracy and recall values of predicted states. The maximum accuracy corresponds to 67.29 (course name: COMPE225, algorithm: J48, precision: 0.62, recall: 0.67).</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However, the minimum is 90.23 (course name: COMPE431, algorithm: J48, precision: 0.88, recall: 0.90; course name: COMPE431, algorithm: AdaBoostM1, precision: 0.89, recall: 0.90). It is observed that SMO and J48 give better a prediction success than the other algorithms for most of the courses.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On the other hand, there is a significant prediction success in AB and it has the maximum prediction success in the results. Multilayer and NB do not provide enough predicting performance in this input set.</a:t>
            </a:r>
            <a:endParaRPr b="0" lang="tr-TR" sz="1200" spc="-1" strike="noStrike">
              <a:latin typeface="Arial"/>
            </a:endParaRPr>
          </a:p>
          <a:p>
            <a:pPr marL="216000" indent="-214560">
              <a:lnSpc>
                <a:spcPct val="100000"/>
              </a:lnSpc>
            </a:pPr>
            <a:endParaRPr b="0" lang="tr-TR" sz="1200" spc="-1" strike="noStrike">
              <a:latin typeface="Arial"/>
            </a:endParaRPr>
          </a:p>
        </p:txBody>
      </p:sp>
      <p:sp>
        <p:nvSpPr>
          <p:cNvPr id="74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DB1528B3-9FC9-4DE2-93A4-B02F29F3E822}"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685800" y="1143000"/>
            <a:ext cx="5484600" cy="3084480"/>
          </a:xfrm>
          <a:prstGeom prst="rect">
            <a:avLst/>
          </a:prstGeom>
        </p:spPr>
      </p:sp>
      <p:sp>
        <p:nvSpPr>
          <p:cNvPr id="751"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The accuracy, recall, and precision of predicted Target Course are presented in Table 6.15.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maximum accuracy is 89.49 (precision: 0.81, recall: 0.89) from COMPE431 in which AB algorithm is applied.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On the other hand, the lowest corresponds to COMPE231 with an accuracy of 69.68 (precision: 0.66, recall: 0.70) in J48 algorithm.</a:t>
            </a:r>
            <a:b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What is interesting in this table is that the last course (COMPE431) has the maximum prediction success. However, the minimum is from the first course (COMPE231) in the table.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prediction success increases as the courses come closer to last semesters.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Furthermore, SMO is observed to have the most successful prediction success throughout the algorithms.</a:t>
            </a:r>
            <a:r>
              <a:rPr b="0" lang="tr-TR" sz="2000" spc="-1" strike="noStrike">
                <a:solidFill>
                  <a:srgbClr val="000000"/>
                </a:solidFill>
                <a:latin typeface="+mn-lt"/>
                <a:ea typeface="+mn-ea"/>
              </a:rPr>
              <a:t> </a:t>
            </a:r>
            <a:br/>
            <a:endParaRPr b="0" lang="tr-TR" sz="2000" spc="-1" strike="noStrike">
              <a:latin typeface="Arial"/>
            </a:endParaRPr>
          </a:p>
        </p:txBody>
      </p:sp>
      <p:sp>
        <p:nvSpPr>
          <p:cNvPr id="75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582458DD-8FE2-4AC6-8206-AE9A010CA40C}"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685800" y="1143000"/>
            <a:ext cx="5484600" cy="3084480"/>
          </a:xfrm>
          <a:prstGeom prst="rect">
            <a:avLst/>
          </a:prstGeom>
        </p:spPr>
      </p:sp>
      <p:sp>
        <p:nvSpPr>
          <p:cNvPr id="754" name="PlaceHolder 2"/>
          <p:cNvSpPr>
            <a:spLocks noGrp="1"/>
          </p:cNvSpPr>
          <p:nvPr>
            <p:ph type="body"/>
          </p:nvPr>
        </p:nvSpPr>
        <p:spPr>
          <a:xfrm>
            <a:off x="685800" y="4400640"/>
            <a:ext cx="5484600" cy="3598560"/>
          </a:xfrm>
          <a:prstGeom prst="rect">
            <a:avLst/>
          </a:prstGeom>
        </p:spPr>
        <p:txBody>
          <a:bodyPr lIns="0" rIns="0" tIns="0" bIns="0"/>
          <a:p>
            <a:pPr marL="216000" indent="-214560">
              <a:lnSpc>
                <a:spcPct val="100000"/>
              </a:lnSpc>
            </a:pPr>
            <a:r>
              <a:rPr b="0" lang="tr-TR" sz="1200" spc="-1" strike="noStrike">
                <a:solidFill>
                  <a:srgbClr val="000000"/>
                </a:solidFill>
                <a:latin typeface="+mn-lt"/>
                <a:ea typeface="+mn-ea"/>
              </a:rPr>
              <a:t>The accuracy, recall, and precision of predicted Target Course are presented in Table 6.15.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maximum accuracy is 89.49 (precision: 0.81, recall: 0.89) from COMPE431 in which AB algorithm is applied.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On the other hand, the lowest corresponds to COMPE231 with an accuracy of 69.68 (precision: 0.66, recall: 0.70) in J48 algorithm.</a:t>
            </a:r>
            <a:b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What is interesting in this table is that the last course (COMPE431) has the maximum prediction success. However, the minimum is from the first course (COMPE231) in the table.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The prediction success increases as the courses come closer to last semesters. </a:t>
            </a:r>
            <a:endParaRPr b="0" lang="tr-TR" sz="1200" spc="-1" strike="noStrike">
              <a:latin typeface="Arial"/>
            </a:endParaRPr>
          </a:p>
          <a:p>
            <a:pPr marL="216000" indent="-214560">
              <a:lnSpc>
                <a:spcPct val="100000"/>
              </a:lnSpc>
            </a:pPr>
            <a:endParaRPr b="0" lang="tr-TR" sz="1200" spc="-1" strike="noStrike">
              <a:latin typeface="Arial"/>
            </a:endParaRPr>
          </a:p>
          <a:p>
            <a:pPr marL="216000" indent="-214560">
              <a:lnSpc>
                <a:spcPct val="100000"/>
              </a:lnSpc>
            </a:pPr>
            <a:r>
              <a:rPr b="0" lang="tr-TR" sz="1200" spc="-1" strike="noStrike">
                <a:solidFill>
                  <a:srgbClr val="000000"/>
                </a:solidFill>
                <a:latin typeface="+mn-lt"/>
                <a:ea typeface="+mn-ea"/>
              </a:rPr>
              <a:t>Furthermore, SMO is observed to have the most successful prediction success throughout the algorithms.</a:t>
            </a:r>
            <a:r>
              <a:rPr b="0" lang="tr-TR" sz="2000" spc="-1" strike="noStrike">
                <a:solidFill>
                  <a:srgbClr val="000000"/>
                </a:solidFill>
                <a:latin typeface="+mn-lt"/>
                <a:ea typeface="+mn-ea"/>
              </a:rPr>
              <a:t> </a:t>
            </a:r>
            <a:br/>
            <a:endParaRPr b="0" lang="tr-TR" sz="2000" spc="-1" strike="noStrike">
              <a:latin typeface="Arial"/>
            </a:endParaRPr>
          </a:p>
        </p:txBody>
      </p:sp>
      <p:sp>
        <p:nvSpPr>
          <p:cNvPr id="75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p>
            <a:pPr algn="r">
              <a:lnSpc>
                <a:spcPct val="100000"/>
              </a:lnSpc>
            </a:pPr>
            <a:fld id="{11C026CD-010D-4D03-AC44-1AFD398651E9}" type="slidenum">
              <a:rPr b="0" lang="tr-TR" sz="1200" spc="-1" strike="noStrike">
                <a:solidFill>
                  <a:srgbClr val="000000"/>
                </a:solidFill>
                <a:latin typeface="+mn-lt"/>
                <a:ea typeface="+mn-ea"/>
              </a:rPr>
              <a:t>&lt;number&gt;</a:t>
            </a:fld>
            <a:endParaRPr b="0" lang="tr-TR"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sldImg"/>
          </p:nvPr>
        </p:nvSpPr>
        <p:spPr>
          <a:xfrm>
            <a:off x="216000" y="812520"/>
            <a:ext cx="7127280" cy="4008960"/>
          </a:xfrm>
          <a:prstGeom prst="rect">
            <a:avLst/>
          </a:prstGeom>
        </p:spPr>
      </p:sp>
      <p:sp>
        <p:nvSpPr>
          <p:cNvPr id="641" name="PlaceHolder 2"/>
          <p:cNvSpPr>
            <a:spLocks noGrp="1"/>
          </p:cNvSpPr>
          <p:nvPr>
            <p:ph type="body"/>
          </p:nvPr>
        </p:nvSpPr>
        <p:spPr>
          <a:xfrm>
            <a:off x="756000" y="5078520"/>
            <a:ext cx="6047640" cy="4811040"/>
          </a:xfrm>
          <a:prstGeom prst="rect">
            <a:avLst/>
          </a:prstGeom>
        </p:spPr>
        <p:txBody>
          <a:bodyPr lIns="0" rIns="0" tIns="0" bIns="0"/>
          <a:p>
            <a:r>
              <a:rPr b="0" lang="tr-TR" sz="2000" spc="-1" strike="noStrike">
                <a:latin typeface="Arial"/>
              </a:rPr>
              <a:t>This method is utilized when missing values are emerged throughout the data. In order</a:t>
            </a:r>
            <a:endParaRPr b="0" lang="tr-TR" sz="2000" spc="-1" strike="noStrike">
              <a:latin typeface="Arial"/>
            </a:endParaRPr>
          </a:p>
          <a:p>
            <a:r>
              <a:rPr b="0" lang="tr-TR" sz="2000" spc="-1" strike="noStrike">
                <a:latin typeface="Arial"/>
              </a:rPr>
              <a:t>to avoid such missing values, these rows must be removed from the data.</a:t>
            </a:r>
            <a:endParaRPr b="0" lang="tr-TR" sz="2000" spc="-1" strike="noStrike">
              <a:latin typeface="Arial"/>
            </a:endParaRPr>
          </a:p>
          <a:p>
            <a:endParaRPr b="0" lang="tr-TR" sz="2000" spc="-1" strike="noStrike">
              <a:latin typeface="Arial"/>
            </a:endParaRPr>
          </a:p>
          <a:p>
            <a:r>
              <a:rPr b="0" lang="tr-TR" sz="2000" spc="-1" strike="noStrike">
                <a:latin typeface="Arial"/>
              </a:rPr>
              <a:t>In this study, we applied the data aggregation methods in order to show only one table</a:t>
            </a:r>
            <a:endParaRPr b="0" lang="tr-TR" sz="2000" spc="-1" strike="noStrike">
              <a:latin typeface="Arial"/>
            </a:endParaRPr>
          </a:p>
          <a:p>
            <a:r>
              <a:rPr b="0" lang="tr-TR" sz="2000" spc="-1" strike="noStrike">
                <a:latin typeface="Arial"/>
              </a:rPr>
              <a:t>from the previously three tables of Courses, Semesters and Students.</a:t>
            </a:r>
            <a:endParaRPr b="0" lang="tr-TR" sz="2000" spc="-1" strike="noStrike">
              <a:latin typeface="Arial"/>
            </a:endParaRPr>
          </a:p>
          <a:p>
            <a:endParaRPr b="0" lang="tr-TR" sz="2000" spc="-1" strike="noStrike">
              <a:latin typeface="Arial"/>
            </a:endParaRPr>
          </a:p>
          <a:p>
            <a:endParaRPr b="0" lang="tr-TR"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216000" y="812520"/>
            <a:ext cx="7127280" cy="4008960"/>
          </a:xfrm>
          <a:prstGeom prst="rect">
            <a:avLst/>
          </a:prstGeom>
        </p:spPr>
      </p:sp>
      <p:sp>
        <p:nvSpPr>
          <p:cNvPr id="643" name="PlaceHolder 2"/>
          <p:cNvSpPr>
            <a:spLocks noGrp="1"/>
          </p:cNvSpPr>
          <p:nvPr>
            <p:ph type="body"/>
          </p:nvPr>
        </p:nvSpPr>
        <p:spPr>
          <a:xfrm>
            <a:off x="756000" y="5078520"/>
            <a:ext cx="6047640" cy="4811040"/>
          </a:xfrm>
          <a:prstGeom prst="rect">
            <a:avLst/>
          </a:prstGeom>
        </p:spPr>
        <p:txBody>
          <a:bodyPr lIns="0" rIns="0" tIns="0" bIns="0"/>
          <a:p>
            <a:r>
              <a:rPr b="0" lang="tr-TR" sz="2000" spc="-1" strike="noStrike">
                <a:latin typeface="Arial"/>
              </a:rPr>
              <a:t>Data Deduplication is used for eliminating duplicate copies of data. </a:t>
            </a:r>
            <a:endParaRPr b="0" lang="tr-TR" sz="2000" spc="-1" strike="noStrike">
              <a:latin typeface="Arial"/>
            </a:endParaRPr>
          </a:p>
          <a:p>
            <a:endParaRPr b="0" lang="tr-TR" sz="2000" spc="-1" strike="noStrike">
              <a:latin typeface="Arial"/>
            </a:endParaRPr>
          </a:p>
          <a:p>
            <a:endParaRPr b="0" lang="tr-TR" sz="2000" spc="-1" strike="noStrike">
              <a:latin typeface="Arial"/>
            </a:endParaRPr>
          </a:p>
          <a:p>
            <a:r>
              <a:rPr b="0" lang="tr-TR" sz="2000" spc="-1" strike="noStrike">
                <a:latin typeface="Arial"/>
              </a:rPr>
              <a:t>We applied this</a:t>
            </a:r>
            <a:endParaRPr b="0" lang="tr-TR" sz="2000" spc="-1" strike="noStrike">
              <a:latin typeface="Arial"/>
            </a:endParaRPr>
          </a:p>
          <a:p>
            <a:r>
              <a:rPr b="0" lang="tr-TR" sz="2000" spc="-1" strike="noStrike">
                <a:latin typeface="Arial"/>
              </a:rPr>
              <a:t>processes on courses tables for the current curriculum of Computer Engineering De-</a:t>
            </a:r>
            <a:endParaRPr b="0" lang="tr-TR" sz="2000" spc="-1" strike="noStrike">
              <a:latin typeface="Arial"/>
            </a:endParaRPr>
          </a:p>
          <a:p>
            <a:r>
              <a:rPr b="0" lang="tr-TR" sz="2000" spc="-1" strike="noStrike">
                <a:latin typeface="Arial"/>
              </a:rPr>
              <a:t>partment of Atilim University.</a:t>
            </a:r>
            <a:endParaRPr b="0" lang="tr-TR"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sldImg"/>
          </p:nvPr>
        </p:nvSpPr>
        <p:spPr>
          <a:xfrm>
            <a:off x="216000" y="812520"/>
            <a:ext cx="7126920" cy="4008600"/>
          </a:xfrm>
          <a:prstGeom prst="rect">
            <a:avLst/>
          </a:prstGeom>
        </p:spPr>
      </p:sp>
      <p:sp>
        <p:nvSpPr>
          <p:cNvPr id="645" name="PlaceHolder 2"/>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0" lang="tr-TR" sz="2000" spc="-1" strike="noStrike">
                <a:latin typeface="Arial"/>
              </a:rPr>
              <a:t>The final metric is the Fail-Pass State. In universities, Fail-Pass State specifies that</a:t>
            </a:r>
            <a:endParaRPr b="0" lang="tr-TR" sz="2000" spc="-1" strike="noStrike">
              <a:latin typeface="Arial"/>
            </a:endParaRPr>
          </a:p>
          <a:p>
            <a:pPr marL="216000" indent="-216000">
              <a:lnSpc>
                <a:spcPct val="100000"/>
              </a:lnSpc>
            </a:pPr>
            <a:r>
              <a:rPr b="0" lang="tr-TR" sz="2000" spc="-1" strike="noStrike">
                <a:latin typeface="Arial"/>
              </a:rPr>
              <a:t>whether a student acquires the learning outcomes from the courses or not.</a:t>
            </a:r>
            <a:endParaRPr b="0" lang="tr-TR"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tr-TR"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tr-TR"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tr-TR"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tr-TR"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tr-TR"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tr-TR"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rIns="0" tIns="0" bIns="0">
            <a:normAutofit/>
          </a:bodyPr>
          <a:p>
            <a:endParaRPr b="0" lang="tr-TR" sz="3200" spc="-1" strike="noStrike">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rIns="0" tIns="0" bIns="0">
            <a:normAutofit/>
          </a:bodyPr>
          <a:p>
            <a:endParaRPr b="0" lang="tr-TR" sz="3200" spc="-1" strike="noStrike">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rIns="0" tIns="0" bIns="0">
            <a:normAutofit/>
          </a:bodyPr>
          <a:p>
            <a:endParaRPr b="0" lang="tr-TR" sz="3200" spc="-1" strike="noStrike">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rIns="0" tIns="0" bIns="0">
            <a:normAutofit/>
          </a:bodyPr>
          <a:p>
            <a:endParaRPr b="0" lang="tr-TR" sz="3200" spc="-1" strike="noStrike">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rIns="0" tIns="0" bIns="0">
            <a:normAutofit/>
          </a:bodyPr>
          <a:p>
            <a:endParaRPr b="0" lang="tr-TR" sz="3200" spc="-1" strike="noStrike">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rIns="0" tIns="0" bIns="0">
            <a:normAutofit/>
          </a:bodyPr>
          <a:p>
            <a:endParaRPr b="0" lang="tr-TR" sz="3200" spc="-1" strike="noStrike">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8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84" name="PlaceHolder 2"/>
          <p:cNvSpPr>
            <a:spLocks noGrp="1"/>
          </p:cNvSpPr>
          <p:nvPr>
            <p:ph type="body"/>
          </p:nvPr>
        </p:nvSpPr>
        <p:spPr>
          <a:xfrm>
            <a:off x="609480" y="1604520"/>
            <a:ext cx="1097244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86"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87"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91"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
        <p:nvSpPr>
          <p:cNvPr id="93"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96"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97" name="PlaceHolder 4"/>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101" name="PlaceHolder 4"/>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03" name="PlaceHolder 2"/>
          <p:cNvSpPr>
            <a:spLocks noGrp="1"/>
          </p:cNvSpPr>
          <p:nvPr>
            <p:ph type="body"/>
          </p:nvPr>
        </p:nvSpPr>
        <p:spPr>
          <a:xfrm>
            <a:off x="609480" y="1604520"/>
            <a:ext cx="10972440" cy="1896840"/>
          </a:xfrm>
          <a:prstGeom prst="rect">
            <a:avLst/>
          </a:prstGeom>
        </p:spPr>
        <p:txBody>
          <a:bodyPr lIns="0" rIns="0" tIns="0" bIns="0">
            <a:normAutofit/>
          </a:bodyPr>
          <a:p>
            <a:endParaRPr b="0" lang="tr-TR" sz="3200" spc="-1" strike="noStrike">
              <a:latin typeface="Arial"/>
            </a:endParaRPr>
          </a:p>
        </p:txBody>
      </p:sp>
      <p:sp>
        <p:nvSpPr>
          <p:cNvPr id="104" name="PlaceHolder 3"/>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
        <p:nvSpPr>
          <p:cNvPr id="109" name="PlaceHolder 5"/>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11" name="PlaceHolder 2"/>
          <p:cNvSpPr>
            <a:spLocks noGrp="1"/>
          </p:cNvSpPr>
          <p:nvPr>
            <p:ph type="body"/>
          </p:nvPr>
        </p:nvSpPr>
        <p:spPr>
          <a:xfrm>
            <a:off x="609480" y="1604520"/>
            <a:ext cx="3533040" cy="1896840"/>
          </a:xfrm>
          <a:prstGeom prst="rect">
            <a:avLst/>
          </a:prstGeom>
        </p:spPr>
        <p:txBody>
          <a:bodyPr lIns="0" rIns="0" tIns="0" bIns="0">
            <a:normAutofit/>
          </a:bodyPr>
          <a:p>
            <a:endParaRPr b="0" lang="tr-TR" sz="3200" spc="-1" strike="noStrike">
              <a:latin typeface="Arial"/>
            </a:endParaRPr>
          </a:p>
        </p:txBody>
      </p:sp>
      <p:sp>
        <p:nvSpPr>
          <p:cNvPr id="112" name="PlaceHolder 3"/>
          <p:cNvSpPr>
            <a:spLocks noGrp="1"/>
          </p:cNvSpPr>
          <p:nvPr>
            <p:ph type="body"/>
          </p:nvPr>
        </p:nvSpPr>
        <p:spPr>
          <a:xfrm>
            <a:off x="4319640" y="1604520"/>
            <a:ext cx="3533040" cy="1896840"/>
          </a:xfrm>
          <a:prstGeom prst="rect">
            <a:avLst/>
          </a:prstGeom>
        </p:spPr>
        <p:txBody>
          <a:bodyPr lIns="0" rIns="0" tIns="0" bIns="0">
            <a:normAutofit/>
          </a:bodyPr>
          <a:p>
            <a:endParaRPr b="0" lang="tr-TR" sz="3200" spc="-1" strike="noStrike">
              <a:latin typeface="Arial"/>
            </a:endParaRPr>
          </a:p>
        </p:txBody>
      </p:sp>
      <p:sp>
        <p:nvSpPr>
          <p:cNvPr id="113" name="PlaceHolder 4"/>
          <p:cNvSpPr>
            <a:spLocks noGrp="1"/>
          </p:cNvSpPr>
          <p:nvPr>
            <p:ph type="body"/>
          </p:nvPr>
        </p:nvSpPr>
        <p:spPr>
          <a:xfrm>
            <a:off x="8029800" y="1604520"/>
            <a:ext cx="3533040" cy="1896840"/>
          </a:xfrm>
          <a:prstGeom prst="rect">
            <a:avLst/>
          </a:prstGeom>
        </p:spPr>
        <p:txBody>
          <a:bodyPr lIns="0" rIns="0" tIns="0" bIns="0">
            <a:normAutofit/>
          </a:bodyPr>
          <a:p>
            <a:endParaRPr b="0" lang="tr-TR" sz="3200" spc="-1" strike="noStrike">
              <a:latin typeface="Arial"/>
            </a:endParaRPr>
          </a:p>
        </p:txBody>
      </p:sp>
      <p:sp>
        <p:nvSpPr>
          <p:cNvPr id="114" name="PlaceHolder 5"/>
          <p:cNvSpPr>
            <a:spLocks noGrp="1"/>
          </p:cNvSpPr>
          <p:nvPr>
            <p:ph type="body"/>
          </p:nvPr>
        </p:nvSpPr>
        <p:spPr>
          <a:xfrm>
            <a:off x="609480" y="3682080"/>
            <a:ext cx="3533040" cy="1896840"/>
          </a:xfrm>
          <a:prstGeom prst="rect">
            <a:avLst/>
          </a:prstGeom>
        </p:spPr>
        <p:txBody>
          <a:bodyPr lIns="0" rIns="0" tIns="0" bIns="0">
            <a:normAutofit/>
          </a:bodyPr>
          <a:p>
            <a:endParaRPr b="0" lang="tr-TR" sz="3200" spc="-1" strike="noStrike">
              <a:latin typeface="Arial"/>
            </a:endParaRPr>
          </a:p>
        </p:txBody>
      </p:sp>
      <p:sp>
        <p:nvSpPr>
          <p:cNvPr id="115" name="PlaceHolder 6"/>
          <p:cNvSpPr>
            <a:spLocks noGrp="1"/>
          </p:cNvSpPr>
          <p:nvPr>
            <p:ph type="body"/>
          </p:nvPr>
        </p:nvSpPr>
        <p:spPr>
          <a:xfrm>
            <a:off x="4319640" y="3682080"/>
            <a:ext cx="3533040" cy="1896840"/>
          </a:xfrm>
          <a:prstGeom prst="rect">
            <a:avLst/>
          </a:prstGeom>
        </p:spPr>
        <p:txBody>
          <a:bodyPr lIns="0" rIns="0" tIns="0" bIns="0">
            <a:normAutofit/>
          </a:bodyPr>
          <a:p>
            <a:endParaRPr b="0" lang="tr-TR" sz="3200" spc="-1" strike="noStrike">
              <a:latin typeface="Arial"/>
            </a:endParaRPr>
          </a:p>
        </p:txBody>
      </p:sp>
      <p:sp>
        <p:nvSpPr>
          <p:cNvPr id="116" name="PlaceHolder 7"/>
          <p:cNvSpPr>
            <a:spLocks noGrp="1"/>
          </p:cNvSpPr>
          <p:nvPr>
            <p:ph type="body"/>
          </p:nvPr>
        </p:nvSpPr>
        <p:spPr>
          <a:xfrm>
            <a:off x="8029800" y="3682080"/>
            <a:ext cx="35330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2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22" name="PlaceHolder 2"/>
          <p:cNvSpPr>
            <a:spLocks noGrp="1"/>
          </p:cNvSpPr>
          <p:nvPr>
            <p:ph type="body"/>
          </p:nvPr>
        </p:nvSpPr>
        <p:spPr>
          <a:xfrm>
            <a:off x="609480" y="1604520"/>
            <a:ext cx="1097244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24"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125"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130"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134"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135" name="PlaceHolder 4"/>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139" name="PlaceHolder 4"/>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41" name="PlaceHolder 2"/>
          <p:cNvSpPr>
            <a:spLocks noGrp="1"/>
          </p:cNvSpPr>
          <p:nvPr>
            <p:ph type="body"/>
          </p:nvPr>
        </p:nvSpPr>
        <p:spPr>
          <a:xfrm>
            <a:off x="609480" y="1604520"/>
            <a:ext cx="10972440" cy="1896840"/>
          </a:xfrm>
          <a:prstGeom prst="rect">
            <a:avLst/>
          </a:prstGeom>
        </p:spPr>
        <p:txBody>
          <a:bodyPr lIns="0" rIns="0" tIns="0" bIns="0">
            <a:normAutofit/>
          </a:bodyPr>
          <a:p>
            <a:endParaRPr b="0" lang="tr-TR" sz="3200" spc="-1" strike="noStrike">
              <a:latin typeface="Arial"/>
            </a:endParaRPr>
          </a:p>
        </p:txBody>
      </p:sp>
      <p:sp>
        <p:nvSpPr>
          <p:cNvPr id="142" name="PlaceHolder 3"/>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145"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146"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
        <p:nvSpPr>
          <p:cNvPr id="147" name="PlaceHolder 5"/>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49" name="PlaceHolder 2"/>
          <p:cNvSpPr>
            <a:spLocks noGrp="1"/>
          </p:cNvSpPr>
          <p:nvPr>
            <p:ph type="body"/>
          </p:nvPr>
        </p:nvSpPr>
        <p:spPr>
          <a:xfrm>
            <a:off x="609480" y="1604520"/>
            <a:ext cx="3533040" cy="1896840"/>
          </a:xfrm>
          <a:prstGeom prst="rect">
            <a:avLst/>
          </a:prstGeom>
        </p:spPr>
        <p:txBody>
          <a:bodyPr lIns="0" rIns="0" tIns="0" bIns="0">
            <a:normAutofit/>
          </a:bodyPr>
          <a:p>
            <a:endParaRPr b="0" lang="tr-TR" sz="3200" spc="-1" strike="noStrike">
              <a:latin typeface="Arial"/>
            </a:endParaRPr>
          </a:p>
        </p:txBody>
      </p:sp>
      <p:sp>
        <p:nvSpPr>
          <p:cNvPr id="150" name="PlaceHolder 3"/>
          <p:cNvSpPr>
            <a:spLocks noGrp="1"/>
          </p:cNvSpPr>
          <p:nvPr>
            <p:ph type="body"/>
          </p:nvPr>
        </p:nvSpPr>
        <p:spPr>
          <a:xfrm>
            <a:off x="4319640" y="1604520"/>
            <a:ext cx="3533040" cy="1896840"/>
          </a:xfrm>
          <a:prstGeom prst="rect">
            <a:avLst/>
          </a:prstGeom>
        </p:spPr>
        <p:txBody>
          <a:bodyPr lIns="0" rIns="0" tIns="0" bIns="0">
            <a:normAutofit/>
          </a:bodyPr>
          <a:p>
            <a:endParaRPr b="0" lang="tr-TR" sz="3200" spc="-1" strike="noStrike">
              <a:latin typeface="Arial"/>
            </a:endParaRPr>
          </a:p>
        </p:txBody>
      </p:sp>
      <p:sp>
        <p:nvSpPr>
          <p:cNvPr id="151" name="PlaceHolder 4"/>
          <p:cNvSpPr>
            <a:spLocks noGrp="1"/>
          </p:cNvSpPr>
          <p:nvPr>
            <p:ph type="body"/>
          </p:nvPr>
        </p:nvSpPr>
        <p:spPr>
          <a:xfrm>
            <a:off x="8029800" y="1604520"/>
            <a:ext cx="3533040" cy="1896840"/>
          </a:xfrm>
          <a:prstGeom prst="rect">
            <a:avLst/>
          </a:prstGeom>
        </p:spPr>
        <p:txBody>
          <a:bodyPr lIns="0" rIns="0" tIns="0" bIns="0">
            <a:normAutofit/>
          </a:bodyPr>
          <a:p>
            <a:endParaRPr b="0" lang="tr-TR" sz="3200" spc="-1" strike="noStrike">
              <a:latin typeface="Arial"/>
            </a:endParaRPr>
          </a:p>
        </p:txBody>
      </p:sp>
      <p:sp>
        <p:nvSpPr>
          <p:cNvPr id="152" name="PlaceHolder 5"/>
          <p:cNvSpPr>
            <a:spLocks noGrp="1"/>
          </p:cNvSpPr>
          <p:nvPr>
            <p:ph type="body"/>
          </p:nvPr>
        </p:nvSpPr>
        <p:spPr>
          <a:xfrm>
            <a:off x="609480" y="3682080"/>
            <a:ext cx="3533040" cy="1896840"/>
          </a:xfrm>
          <a:prstGeom prst="rect">
            <a:avLst/>
          </a:prstGeom>
        </p:spPr>
        <p:txBody>
          <a:bodyPr lIns="0" rIns="0" tIns="0" bIns="0">
            <a:normAutofit/>
          </a:bodyPr>
          <a:p>
            <a:endParaRPr b="0" lang="tr-TR" sz="3200" spc="-1" strike="noStrike">
              <a:latin typeface="Arial"/>
            </a:endParaRPr>
          </a:p>
        </p:txBody>
      </p:sp>
      <p:sp>
        <p:nvSpPr>
          <p:cNvPr id="153" name="PlaceHolder 6"/>
          <p:cNvSpPr>
            <a:spLocks noGrp="1"/>
          </p:cNvSpPr>
          <p:nvPr>
            <p:ph type="body"/>
          </p:nvPr>
        </p:nvSpPr>
        <p:spPr>
          <a:xfrm>
            <a:off x="4319640" y="3682080"/>
            <a:ext cx="3533040" cy="1896840"/>
          </a:xfrm>
          <a:prstGeom prst="rect">
            <a:avLst/>
          </a:prstGeom>
        </p:spPr>
        <p:txBody>
          <a:bodyPr lIns="0" rIns="0" tIns="0" bIns="0">
            <a:normAutofit/>
          </a:bodyPr>
          <a:p>
            <a:endParaRPr b="0" lang="tr-TR" sz="3200" spc="-1" strike="noStrike">
              <a:latin typeface="Arial"/>
            </a:endParaRPr>
          </a:p>
        </p:txBody>
      </p:sp>
      <p:sp>
        <p:nvSpPr>
          <p:cNvPr id="154" name="PlaceHolder 7"/>
          <p:cNvSpPr>
            <a:spLocks noGrp="1"/>
          </p:cNvSpPr>
          <p:nvPr>
            <p:ph type="body"/>
          </p:nvPr>
        </p:nvSpPr>
        <p:spPr>
          <a:xfrm>
            <a:off x="8029800" y="3682080"/>
            <a:ext cx="35330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5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61" name="PlaceHolder 2"/>
          <p:cNvSpPr>
            <a:spLocks noGrp="1"/>
          </p:cNvSpPr>
          <p:nvPr>
            <p:ph type="body"/>
          </p:nvPr>
        </p:nvSpPr>
        <p:spPr>
          <a:xfrm>
            <a:off x="609480" y="1604520"/>
            <a:ext cx="1097244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63"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164"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68"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169"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
        <p:nvSpPr>
          <p:cNvPr id="170"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72"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174" name="PlaceHolder 4"/>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76"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177"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178" name="PlaceHolder 4"/>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80" name="PlaceHolder 2"/>
          <p:cNvSpPr>
            <a:spLocks noGrp="1"/>
          </p:cNvSpPr>
          <p:nvPr>
            <p:ph type="body"/>
          </p:nvPr>
        </p:nvSpPr>
        <p:spPr>
          <a:xfrm>
            <a:off x="609480" y="1604520"/>
            <a:ext cx="10972440" cy="1896840"/>
          </a:xfrm>
          <a:prstGeom prst="rect">
            <a:avLst/>
          </a:prstGeom>
        </p:spPr>
        <p:txBody>
          <a:bodyPr lIns="0" rIns="0" tIns="0" bIns="0">
            <a:normAutofit/>
          </a:bodyPr>
          <a:p>
            <a:endParaRPr b="0" lang="tr-TR" sz="3200" spc="-1" strike="noStrike">
              <a:latin typeface="Arial"/>
            </a:endParaRPr>
          </a:p>
        </p:txBody>
      </p:sp>
      <p:sp>
        <p:nvSpPr>
          <p:cNvPr id="181" name="PlaceHolder 3"/>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83"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185"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
        <p:nvSpPr>
          <p:cNvPr id="186" name="PlaceHolder 5"/>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88" name="PlaceHolder 2"/>
          <p:cNvSpPr>
            <a:spLocks noGrp="1"/>
          </p:cNvSpPr>
          <p:nvPr>
            <p:ph type="body"/>
          </p:nvPr>
        </p:nvSpPr>
        <p:spPr>
          <a:xfrm>
            <a:off x="609480" y="1604520"/>
            <a:ext cx="3533040" cy="1896840"/>
          </a:xfrm>
          <a:prstGeom prst="rect">
            <a:avLst/>
          </a:prstGeom>
        </p:spPr>
        <p:txBody>
          <a:bodyPr lIns="0" rIns="0" tIns="0" bIns="0">
            <a:normAutofit/>
          </a:bodyPr>
          <a:p>
            <a:endParaRPr b="0" lang="tr-TR" sz="3200" spc="-1" strike="noStrike">
              <a:latin typeface="Arial"/>
            </a:endParaRPr>
          </a:p>
        </p:txBody>
      </p:sp>
      <p:sp>
        <p:nvSpPr>
          <p:cNvPr id="189" name="PlaceHolder 3"/>
          <p:cNvSpPr>
            <a:spLocks noGrp="1"/>
          </p:cNvSpPr>
          <p:nvPr>
            <p:ph type="body"/>
          </p:nvPr>
        </p:nvSpPr>
        <p:spPr>
          <a:xfrm>
            <a:off x="4319640" y="1604520"/>
            <a:ext cx="3533040" cy="1896840"/>
          </a:xfrm>
          <a:prstGeom prst="rect">
            <a:avLst/>
          </a:prstGeom>
        </p:spPr>
        <p:txBody>
          <a:bodyPr lIns="0" rIns="0" tIns="0" bIns="0">
            <a:normAutofit/>
          </a:bodyPr>
          <a:p>
            <a:endParaRPr b="0" lang="tr-TR" sz="3200" spc="-1" strike="noStrike">
              <a:latin typeface="Arial"/>
            </a:endParaRPr>
          </a:p>
        </p:txBody>
      </p:sp>
      <p:sp>
        <p:nvSpPr>
          <p:cNvPr id="190" name="PlaceHolder 4"/>
          <p:cNvSpPr>
            <a:spLocks noGrp="1"/>
          </p:cNvSpPr>
          <p:nvPr>
            <p:ph type="body"/>
          </p:nvPr>
        </p:nvSpPr>
        <p:spPr>
          <a:xfrm>
            <a:off x="8029800" y="1604520"/>
            <a:ext cx="3533040" cy="1896840"/>
          </a:xfrm>
          <a:prstGeom prst="rect">
            <a:avLst/>
          </a:prstGeom>
        </p:spPr>
        <p:txBody>
          <a:bodyPr lIns="0" rIns="0" tIns="0" bIns="0">
            <a:normAutofit/>
          </a:bodyPr>
          <a:p>
            <a:endParaRPr b="0" lang="tr-TR" sz="3200" spc="-1" strike="noStrike">
              <a:latin typeface="Arial"/>
            </a:endParaRPr>
          </a:p>
        </p:txBody>
      </p:sp>
      <p:sp>
        <p:nvSpPr>
          <p:cNvPr id="191" name="PlaceHolder 5"/>
          <p:cNvSpPr>
            <a:spLocks noGrp="1"/>
          </p:cNvSpPr>
          <p:nvPr>
            <p:ph type="body"/>
          </p:nvPr>
        </p:nvSpPr>
        <p:spPr>
          <a:xfrm>
            <a:off x="609480" y="3682080"/>
            <a:ext cx="3533040" cy="1896840"/>
          </a:xfrm>
          <a:prstGeom prst="rect">
            <a:avLst/>
          </a:prstGeom>
        </p:spPr>
        <p:txBody>
          <a:bodyPr lIns="0" rIns="0" tIns="0" bIns="0">
            <a:normAutofit/>
          </a:bodyPr>
          <a:p>
            <a:endParaRPr b="0" lang="tr-TR" sz="3200" spc="-1" strike="noStrike">
              <a:latin typeface="Arial"/>
            </a:endParaRPr>
          </a:p>
        </p:txBody>
      </p:sp>
      <p:sp>
        <p:nvSpPr>
          <p:cNvPr id="192" name="PlaceHolder 6"/>
          <p:cNvSpPr>
            <a:spLocks noGrp="1"/>
          </p:cNvSpPr>
          <p:nvPr>
            <p:ph type="body"/>
          </p:nvPr>
        </p:nvSpPr>
        <p:spPr>
          <a:xfrm>
            <a:off x="4319640" y="3682080"/>
            <a:ext cx="3533040" cy="1896840"/>
          </a:xfrm>
          <a:prstGeom prst="rect">
            <a:avLst/>
          </a:prstGeom>
        </p:spPr>
        <p:txBody>
          <a:bodyPr lIns="0" rIns="0" tIns="0" bIns="0">
            <a:normAutofit/>
          </a:bodyPr>
          <a:p>
            <a:endParaRPr b="0" lang="tr-TR" sz="3200" spc="-1" strike="noStrike">
              <a:latin typeface="Arial"/>
            </a:endParaRPr>
          </a:p>
        </p:txBody>
      </p:sp>
      <p:sp>
        <p:nvSpPr>
          <p:cNvPr id="193" name="PlaceHolder 7"/>
          <p:cNvSpPr>
            <a:spLocks noGrp="1"/>
          </p:cNvSpPr>
          <p:nvPr>
            <p:ph type="body"/>
          </p:nvPr>
        </p:nvSpPr>
        <p:spPr>
          <a:xfrm>
            <a:off x="8029800" y="3682080"/>
            <a:ext cx="35330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9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99" name="PlaceHolder 2"/>
          <p:cNvSpPr>
            <a:spLocks noGrp="1"/>
          </p:cNvSpPr>
          <p:nvPr>
            <p:ph type="body"/>
          </p:nvPr>
        </p:nvSpPr>
        <p:spPr>
          <a:xfrm>
            <a:off x="609480" y="1604520"/>
            <a:ext cx="1097244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01"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202"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06"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207"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
        <p:nvSpPr>
          <p:cNvPr id="208"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10"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212" name="PlaceHolder 4"/>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14"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215"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216" name="PlaceHolder 4"/>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18" name="PlaceHolder 2"/>
          <p:cNvSpPr>
            <a:spLocks noGrp="1"/>
          </p:cNvSpPr>
          <p:nvPr>
            <p:ph type="body"/>
          </p:nvPr>
        </p:nvSpPr>
        <p:spPr>
          <a:xfrm>
            <a:off x="609480" y="1604520"/>
            <a:ext cx="10972440" cy="1896840"/>
          </a:xfrm>
          <a:prstGeom prst="rect">
            <a:avLst/>
          </a:prstGeom>
        </p:spPr>
        <p:txBody>
          <a:bodyPr lIns="0" rIns="0" tIns="0" bIns="0">
            <a:normAutofit/>
          </a:bodyPr>
          <a:p>
            <a:endParaRPr b="0" lang="tr-TR" sz="3200" spc="-1" strike="noStrike">
              <a:latin typeface="Arial"/>
            </a:endParaRPr>
          </a:p>
        </p:txBody>
      </p:sp>
      <p:sp>
        <p:nvSpPr>
          <p:cNvPr id="219" name="PlaceHolder 3"/>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222"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
        <p:nvSpPr>
          <p:cNvPr id="224" name="PlaceHolder 5"/>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26" name="PlaceHolder 2"/>
          <p:cNvSpPr>
            <a:spLocks noGrp="1"/>
          </p:cNvSpPr>
          <p:nvPr>
            <p:ph type="body"/>
          </p:nvPr>
        </p:nvSpPr>
        <p:spPr>
          <a:xfrm>
            <a:off x="609480" y="1604520"/>
            <a:ext cx="3533040" cy="1896840"/>
          </a:xfrm>
          <a:prstGeom prst="rect">
            <a:avLst/>
          </a:prstGeom>
        </p:spPr>
        <p:txBody>
          <a:bodyPr lIns="0" rIns="0" tIns="0" bIns="0">
            <a:normAutofit/>
          </a:bodyPr>
          <a:p>
            <a:endParaRPr b="0" lang="tr-TR" sz="3200" spc="-1" strike="noStrike">
              <a:latin typeface="Arial"/>
            </a:endParaRPr>
          </a:p>
        </p:txBody>
      </p:sp>
      <p:sp>
        <p:nvSpPr>
          <p:cNvPr id="227" name="PlaceHolder 3"/>
          <p:cNvSpPr>
            <a:spLocks noGrp="1"/>
          </p:cNvSpPr>
          <p:nvPr>
            <p:ph type="body"/>
          </p:nvPr>
        </p:nvSpPr>
        <p:spPr>
          <a:xfrm>
            <a:off x="4319640" y="1604520"/>
            <a:ext cx="3533040" cy="1896840"/>
          </a:xfrm>
          <a:prstGeom prst="rect">
            <a:avLst/>
          </a:prstGeom>
        </p:spPr>
        <p:txBody>
          <a:bodyPr lIns="0" rIns="0" tIns="0" bIns="0">
            <a:normAutofit/>
          </a:bodyPr>
          <a:p>
            <a:endParaRPr b="0" lang="tr-TR" sz="3200" spc="-1" strike="noStrike">
              <a:latin typeface="Arial"/>
            </a:endParaRPr>
          </a:p>
        </p:txBody>
      </p:sp>
      <p:sp>
        <p:nvSpPr>
          <p:cNvPr id="228" name="PlaceHolder 4"/>
          <p:cNvSpPr>
            <a:spLocks noGrp="1"/>
          </p:cNvSpPr>
          <p:nvPr>
            <p:ph type="body"/>
          </p:nvPr>
        </p:nvSpPr>
        <p:spPr>
          <a:xfrm>
            <a:off x="8029800" y="1604520"/>
            <a:ext cx="3533040" cy="1896840"/>
          </a:xfrm>
          <a:prstGeom prst="rect">
            <a:avLst/>
          </a:prstGeom>
        </p:spPr>
        <p:txBody>
          <a:bodyPr lIns="0" rIns="0" tIns="0" bIns="0">
            <a:normAutofit/>
          </a:bodyPr>
          <a:p>
            <a:endParaRPr b="0" lang="tr-TR" sz="3200" spc="-1" strike="noStrike">
              <a:latin typeface="Arial"/>
            </a:endParaRPr>
          </a:p>
        </p:txBody>
      </p:sp>
      <p:sp>
        <p:nvSpPr>
          <p:cNvPr id="229" name="PlaceHolder 5"/>
          <p:cNvSpPr>
            <a:spLocks noGrp="1"/>
          </p:cNvSpPr>
          <p:nvPr>
            <p:ph type="body"/>
          </p:nvPr>
        </p:nvSpPr>
        <p:spPr>
          <a:xfrm>
            <a:off x="609480" y="3682080"/>
            <a:ext cx="3533040" cy="1896840"/>
          </a:xfrm>
          <a:prstGeom prst="rect">
            <a:avLst/>
          </a:prstGeom>
        </p:spPr>
        <p:txBody>
          <a:bodyPr lIns="0" rIns="0" tIns="0" bIns="0">
            <a:normAutofit/>
          </a:bodyPr>
          <a:p>
            <a:endParaRPr b="0" lang="tr-TR" sz="3200" spc="-1" strike="noStrike">
              <a:latin typeface="Arial"/>
            </a:endParaRPr>
          </a:p>
        </p:txBody>
      </p:sp>
      <p:sp>
        <p:nvSpPr>
          <p:cNvPr id="230" name="PlaceHolder 6"/>
          <p:cNvSpPr>
            <a:spLocks noGrp="1"/>
          </p:cNvSpPr>
          <p:nvPr>
            <p:ph type="body"/>
          </p:nvPr>
        </p:nvSpPr>
        <p:spPr>
          <a:xfrm>
            <a:off x="4319640" y="3682080"/>
            <a:ext cx="3533040" cy="1896840"/>
          </a:xfrm>
          <a:prstGeom prst="rect">
            <a:avLst/>
          </a:prstGeom>
        </p:spPr>
        <p:txBody>
          <a:bodyPr lIns="0" rIns="0" tIns="0" bIns="0">
            <a:normAutofit/>
          </a:bodyPr>
          <a:p>
            <a:endParaRPr b="0" lang="tr-TR" sz="3200" spc="-1" strike="noStrike">
              <a:latin typeface="Arial"/>
            </a:endParaRPr>
          </a:p>
        </p:txBody>
      </p:sp>
      <p:sp>
        <p:nvSpPr>
          <p:cNvPr id="231" name="PlaceHolder 7"/>
          <p:cNvSpPr>
            <a:spLocks noGrp="1"/>
          </p:cNvSpPr>
          <p:nvPr>
            <p:ph type="body"/>
          </p:nvPr>
        </p:nvSpPr>
        <p:spPr>
          <a:xfrm>
            <a:off x="8029800" y="3682080"/>
            <a:ext cx="35330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3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37" name="PlaceHolder 2"/>
          <p:cNvSpPr>
            <a:spLocks noGrp="1"/>
          </p:cNvSpPr>
          <p:nvPr>
            <p:ph type="body"/>
          </p:nvPr>
        </p:nvSpPr>
        <p:spPr>
          <a:xfrm>
            <a:off x="609480" y="1604520"/>
            <a:ext cx="1097244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39"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240"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tr-T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44"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245" name="PlaceHolder 3"/>
          <p:cNvSpPr>
            <a:spLocks noGrp="1"/>
          </p:cNvSpPr>
          <p:nvPr>
            <p:ph type="body"/>
          </p:nvPr>
        </p:nvSpPr>
        <p:spPr>
          <a:xfrm>
            <a:off x="6231960" y="1604520"/>
            <a:ext cx="5354280" cy="3977280"/>
          </a:xfrm>
          <a:prstGeom prst="rect">
            <a:avLst/>
          </a:prstGeom>
        </p:spPr>
        <p:txBody>
          <a:bodyPr lIns="0" rIns="0" tIns="0" bIns="0">
            <a:normAutofit/>
          </a:bodyPr>
          <a:p>
            <a:endParaRPr b="0" lang="tr-TR" sz="3200" spc="-1" strike="noStrike">
              <a:latin typeface="Arial"/>
            </a:endParaRPr>
          </a:p>
        </p:txBody>
      </p:sp>
      <p:sp>
        <p:nvSpPr>
          <p:cNvPr id="246"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48" name="PlaceHolder 2"/>
          <p:cNvSpPr>
            <a:spLocks noGrp="1"/>
          </p:cNvSpPr>
          <p:nvPr>
            <p:ph type="body"/>
          </p:nvPr>
        </p:nvSpPr>
        <p:spPr>
          <a:xfrm>
            <a:off x="609480" y="1604520"/>
            <a:ext cx="5354280" cy="3977280"/>
          </a:xfrm>
          <a:prstGeom prst="rect">
            <a:avLst/>
          </a:prstGeom>
        </p:spPr>
        <p:txBody>
          <a:bodyPr lIns="0" rIns="0" tIns="0" bIns="0">
            <a:normAutofit/>
          </a:bodyPr>
          <a:p>
            <a:endParaRPr b="0" lang="tr-TR"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250" name="PlaceHolder 4"/>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52"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254" name="PlaceHolder 4"/>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56" name="PlaceHolder 2"/>
          <p:cNvSpPr>
            <a:spLocks noGrp="1"/>
          </p:cNvSpPr>
          <p:nvPr>
            <p:ph type="body"/>
          </p:nvPr>
        </p:nvSpPr>
        <p:spPr>
          <a:xfrm>
            <a:off x="609480" y="1604520"/>
            <a:ext cx="10972440" cy="1896840"/>
          </a:xfrm>
          <a:prstGeom prst="rect">
            <a:avLst/>
          </a:prstGeom>
        </p:spPr>
        <p:txBody>
          <a:bodyPr lIns="0" rIns="0" tIns="0" bIns="0">
            <a:normAutofit/>
          </a:bodyPr>
          <a:p>
            <a:endParaRPr b="0" lang="tr-TR" sz="3200" spc="-1" strike="noStrike">
              <a:latin typeface="Arial"/>
            </a:endParaRPr>
          </a:p>
        </p:txBody>
      </p:sp>
      <p:sp>
        <p:nvSpPr>
          <p:cNvPr id="257" name="PlaceHolder 3"/>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59"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260"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261" name="PlaceHolder 4"/>
          <p:cNvSpPr>
            <a:spLocks noGrp="1"/>
          </p:cNvSpPr>
          <p:nvPr>
            <p:ph type="body"/>
          </p:nvPr>
        </p:nvSpPr>
        <p:spPr>
          <a:xfrm>
            <a:off x="609480" y="3682080"/>
            <a:ext cx="5354280" cy="1896840"/>
          </a:xfrm>
          <a:prstGeom prst="rect">
            <a:avLst/>
          </a:prstGeom>
        </p:spPr>
        <p:txBody>
          <a:bodyPr lIns="0" rIns="0" tIns="0" bIns="0">
            <a:normAutofit/>
          </a:bodyPr>
          <a:p>
            <a:endParaRPr b="0" lang="tr-TR" sz="3200" spc="-1" strike="noStrike">
              <a:latin typeface="Arial"/>
            </a:endParaRPr>
          </a:p>
        </p:txBody>
      </p:sp>
      <p:sp>
        <p:nvSpPr>
          <p:cNvPr id="262" name="PlaceHolder 5"/>
          <p:cNvSpPr>
            <a:spLocks noGrp="1"/>
          </p:cNvSpPr>
          <p:nvPr>
            <p:ph type="body"/>
          </p:nvPr>
        </p:nvSpPr>
        <p:spPr>
          <a:xfrm>
            <a:off x="6231960" y="3682080"/>
            <a:ext cx="535428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64" name="PlaceHolder 2"/>
          <p:cNvSpPr>
            <a:spLocks noGrp="1"/>
          </p:cNvSpPr>
          <p:nvPr>
            <p:ph type="body"/>
          </p:nvPr>
        </p:nvSpPr>
        <p:spPr>
          <a:xfrm>
            <a:off x="609480" y="1604520"/>
            <a:ext cx="3533040" cy="1896840"/>
          </a:xfrm>
          <a:prstGeom prst="rect">
            <a:avLst/>
          </a:prstGeom>
        </p:spPr>
        <p:txBody>
          <a:bodyPr lIns="0" rIns="0" tIns="0" bIns="0">
            <a:normAutofit/>
          </a:bodyPr>
          <a:p>
            <a:endParaRPr b="0" lang="tr-TR" sz="3200" spc="-1" strike="noStrike">
              <a:latin typeface="Arial"/>
            </a:endParaRPr>
          </a:p>
        </p:txBody>
      </p:sp>
      <p:sp>
        <p:nvSpPr>
          <p:cNvPr id="265" name="PlaceHolder 3"/>
          <p:cNvSpPr>
            <a:spLocks noGrp="1"/>
          </p:cNvSpPr>
          <p:nvPr>
            <p:ph type="body"/>
          </p:nvPr>
        </p:nvSpPr>
        <p:spPr>
          <a:xfrm>
            <a:off x="4319640" y="1604520"/>
            <a:ext cx="3533040" cy="1896840"/>
          </a:xfrm>
          <a:prstGeom prst="rect">
            <a:avLst/>
          </a:prstGeom>
        </p:spPr>
        <p:txBody>
          <a:bodyPr lIns="0" rIns="0" tIns="0" bIns="0">
            <a:normAutofit/>
          </a:bodyPr>
          <a:p>
            <a:endParaRPr b="0" lang="tr-TR" sz="3200" spc="-1" strike="noStrike">
              <a:latin typeface="Arial"/>
            </a:endParaRPr>
          </a:p>
        </p:txBody>
      </p:sp>
      <p:sp>
        <p:nvSpPr>
          <p:cNvPr id="266" name="PlaceHolder 4"/>
          <p:cNvSpPr>
            <a:spLocks noGrp="1"/>
          </p:cNvSpPr>
          <p:nvPr>
            <p:ph type="body"/>
          </p:nvPr>
        </p:nvSpPr>
        <p:spPr>
          <a:xfrm>
            <a:off x="8029800" y="1604520"/>
            <a:ext cx="3533040" cy="1896840"/>
          </a:xfrm>
          <a:prstGeom prst="rect">
            <a:avLst/>
          </a:prstGeom>
        </p:spPr>
        <p:txBody>
          <a:bodyPr lIns="0" rIns="0" tIns="0" bIns="0">
            <a:normAutofit/>
          </a:bodyPr>
          <a:p>
            <a:endParaRPr b="0" lang="tr-TR" sz="3200" spc="-1" strike="noStrike">
              <a:latin typeface="Arial"/>
            </a:endParaRPr>
          </a:p>
        </p:txBody>
      </p:sp>
      <p:sp>
        <p:nvSpPr>
          <p:cNvPr id="267" name="PlaceHolder 5"/>
          <p:cNvSpPr>
            <a:spLocks noGrp="1"/>
          </p:cNvSpPr>
          <p:nvPr>
            <p:ph type="body"/>
          </p:nvPr>
        </p:nvSpPr>
        <p:spPr>
          <a:xfrm>
            <a:off x="609480" y="3682080"/>
            <a:ext cx="3533040" cy="1896840"/>
          </a:xfrm>
          <a:prstGeom prst="rect">
            <a:avLst/>
          </a:prstGeom>
        </p:spPr>
        <p:txBody>
          <a:bodyPr lIns="0" rIns="0" tIns="0" bIns="0">
            <a:normAutofit/>
          </a:bodyPr>
          <a:p>
            <a:endParaRPr b="0" lang="tr-TR" sz="3200" spc="-1" strike="noStrike">
              <a:latin typeface="Arial"/>
            </a:endParaRPr>
          </a:p>
        </p:txBody>
      </p:sp>
      <p:sp>
        <p:nvSpPr>
          <p:cNvPr id="268" name="PlaceHolder 6"/>
          <p:cNvSpPr>
            <a:spLocks noGrp="1"/>
          </p:cNvSpPr>
          <p:nvPr>
            <p:ph type="body"/>
          </p:nvPr>
        </p:nvSpPr>
        <p:spPr>
          <a:xfrm>
            <a:off x="4319640" y="3682080"/>
            <a:ext cx="3533040" cy="1896840"/>
          </a:xfrm>
          <a:prstGeom prst="rect">
            <a:avLst/>
          </a:prstGeom>
        </p:spPr>
        <p:txBody>
          <a:bodyPr lIns="0" rIns="0" tIns="0" bIns="0">
            <a:normAutofit/>
          </a:bodyPr>
          <a:p>
            <a:endParaRPr b="0" lang="tr-TR" sz="3200" spc="-1" strike="noStrike">
              <a:latin typeface="Arial"/>
            </a:endParaRPr>
          </a:p>
        </p:txBody>
      </p:sp>
      <p:sp>
        <p:nvSpPr>
          <p:cNvPr id="269" name="PlaceHolder 7"/>
          <p:cNvSpPr>
            <a:spLocks noGrp="1"/>
          </p:cNvSpPr>
          <p:nvPr>
            <p:ph type="body"/>
          </p:nvPr>
        </p:nvSpPr>
        <p:spPr>
          <a:xfrm>
            <a:off x="8029800" y="3682080"/>
            <a:ext cx="3533040" cy="1896840"/>
          </a:xfrm>
          <a:prstGeom prst="rect">
            <a:avLst/>
          </a:prstGeom>
        </p:spPr>
        <p:txBody>
          <a:bodyPr lIns="0" rIns="0" tIns="0" bIns="0">
            <a:normAutofit/>
          </a:bodyPr>
          <a:p>
            <a:endParaRPr b="0" lang="tr-T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tr-TR"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tr-TR"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tr-TR"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tr-T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tr-TR" sz="4400" spc="-1" strike="noStrike">
                <a:latin typeface="Arial"/>
              </a:rPr>
              <a:t>Click to edit the title text format</a:t>
            </a:r>
            <a:endParaRPr b="0" lang="tr-TR"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3200" spc="-1" strike="noStrike">
                <a:latin typeface="Arial"/>
              </a:rPr>
              <a:t>Click to edit the outline text format</a:t>
            </a:r>
            <a:endParaRPr b="0" lang="tr-TR" sz="3200" spc="-1" strike="noStrike">
              <a:latin typeface="Arial"/>
            </a:endParaRPr>
          </a:p>
          <a:p>
            <a:pPr lvl="1" marL="864000" indent="-324000">
              <a:spcBef>
                <a:spcPts val="1134"/>
              </a:spcBef>
              <a:buClr>
                <a:srgbClr val="000000"/>
              </a:buClr>
              <a:buSzPct val="75000"/>
              <a:buFont typeface="Symbol" charset="2"/>
              <a:buChar char=""/>
            </a:pPr>
            <a:r>
              <a:rPr b="0" lang="tr-TR" sz="2800" spc="-1" strike="noStrike">
                <a:latin typeface="Arial"/>
              </a:rPr>
              <a:t>Second Outline Level</a:t>
            </a:r>
            <a:endParaRPr b="0" lang="tr-TR" sz="2800" spc="-1" strike="noStrike">
              <a:latin typeface="Arial"/>
            </a:endParaRPr>
          </a:p>
          <a:p>
            <a:pPr lvl="2" marL="1296000" indent="-288000">
              <a:spcBef>
                <a:spcPts val="850"/>
              </a:spcBef>
              <a:buClr>
                <a:srgbClr val="000000"/>
              </a:buClr>
              <a:buSzPct val="45000"/>
              <a:buFont typeface="Wingdings" charset="2"/>
              <a:buChar char=""/>
            </a:pPr>
            <a:r>
              <a:rPr b="0" lang="tr-TR" sz="2400" spc="-1" strike="noStrike">
                <a:latin typeface="Arial"/>
              </a:rPr>
              <a:t>Third Outline Level</a:t>
            </a:r>
            <a:endParaRPr b="0" lang="tr-TR" sz="2400" spc="-1" strike="noStrike">
              <a:latin typeface="Arial"/>
            </a:endParaRPr>
          </a:p>
          <a:p>
            <a:pPr lvl="3" marL="1728000" indent="-216000">
              <a:spcBef>
                <a:spcPts val="567"/>
              </a:spcBef>
              <a:buClr>
                <a:srgbClr val="000000"/>
              </a:buClr>
              <a:buSzPct val="75000"/>
              <a:buFont typeface="Symbol" charset="2"/>
              <a:buChar char=""/>
            </a:pPr>
            <a:r>
              <a:rPr b="0" lang="tr-TR" sz="2000" spc="-1" strike="noStrike">
                <a:latin typeface="Arial"/>
              </a:rPr>
              <a:t>Fourth Outline Level</a:t>
            </a:r>
            <a:endParaRPr b="0" lang="tr-TR" sz="2000" spc="-1" strike="noStrike">
              <a:latin typeface="Arial"/>
            </a:endParaRPr>
          </a:p>
          <a:p>
            <a:pPr lvl="4" marL="2160000" indent="-216000">
              <a:spcBef>
                <a:spcPts val="283"/>
              </a:spcBef>
              <a:buClr>
                <a:srgbClr val="000000"/>
              </a:buClr>
              <a:buSzPct val="45000"/>
              <a:buFont typeface="Wingdings" charset="2"/>
              <a:buChar char=""/>
            </a:pPr>
            <a:r>
              <a:rPr b="0" lang="tr-TR" sz="2000" spc="-1" strike="noStrike">
                <a:latin typeface="Arial"/>
              </a:rPr>
              <a:t>Fifth Outline Level</a:t>
            </a:r>
            <a:endParaRPr b="0" lang="tr-TR" sz="2000" spc="-1" strike="noStrike">
              <a:latin typeface="Arial"/>
            </a:endParaRPr>
          </a:p>
          <a:p>
            <a:pPr lvl="5" marL="2592000" indent="-216000">
              <a:spcBef>
                <a:spcPts val="283"/>
              </a:spcBef>
              <a:buClr>
                <a:srgbClr val="000000"/>
              </a:buClr>
              <a:buSzPct val="45000"/>
              <a:buFont typeface="Wingdings" charset="2"/>
              <a:buChar char=""/>
            </a:pPr>
            <a:r>
              <a:rPr b="0" lang="tr-TR" sz="2000" spc="-1" strike="noStrike">
                <a:latin typeface="Arial"/>
              </a:rPr>
              <a:t>Sixth Outline Level</a:t>
            </a:r>
            <a:endParaRPr b="0" lang="tr-TR" sz="2000" spc="-1" strike="noStrike">
              <a:latin typeface="Arial"/>
            </a:endParaRPr>
          </a:p>
          <a:p>
            <a:pPr lvl="6" marL="3024000" indent="-216000">
              <a:spcBef>
                <a:spcPts val="283"/>
              </a:spcBef>
              <a:buClr>
                <a:srgbClr val="000000"/>
              </a:buClr>
              <a:buSzPct val="45000"/>
              <a:buFont typeface="Wingdings" charset="2"/>
              <a:buChar char=""/>
            </a:pPr>
            <a:r>
              <a:rPr b="0" lang="tr-TR" sz="2000" spc="-1" strike="noStrike">
                <a:latin typeface="Arial"/>
              </a:rPr>
              <a:t>Seventh Outline Level</a:t>
            </a:r>
            <a:endParaRPr b="0" lang="tr-T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tr-TR" sz="4400" spc="-1" strike="noStrike">
                <a:latin typeface="Arial"/>
              </a:rPr>
              <a:t>Click to edit the title text format</a:t>
            </a:r>
            <a:endParaRPr b="0" lang="tr-TR"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3200" spc="-1" strike="noStrike">
                <a:latin typeface="Arial"/>
              </a:rPr>
              <a:t>Click to edit the outline text format</a:t>
            </a:r>
            <a:endParaRPr b="0" lang="tr-TR" sz="3200" spc="-1" strike="noStrike">
              <a:latin typeface="Arial"/>
            </a:endParaRPr>
          </a:p>
          <a:p>
            <a:pPr lvl="1" marL="864000" indent="-324000">
              <a:spcBef>
                <a:spcPts val="1134"/>
              </a:spcBef>
              <a:buClr>
                <a:srgbClr val="000000"/>
              </a:buClr>
              <a:buSzPct val="75000"/>
              <a:buFont typeface="Symbol" charset="2"/>
              <a:buChar char=""/>
            </a:pPr>
            <a:r>
              <a:rPr b="0" lang="tr-TR" sz="2800" spc="-1" strike="noStrike">
                <a:latin typeface="Arial"/>
              </a:rPr>
              <a:t>Second Outline Level</a:t>
            </a:r>
            <a:endParaRPr b="0" lang="tr-TR" sz="2800" spc="-1" strike="noStrike">
              <a:latin typeface="Arial"/>
            </a:endParaRPr>
          </a:p>
          <a:p>
            <a:pPr lvl="2" marL="1296000" indent="-288000">
              <a:spcBef>
                <a:spcPts val="850"/>
              </a:spcBef>
              <a:buClr>
                <a:srgbClr val="000000"/>
              </a:buClr>
              <a:buSzPct val="45000"/>
              <a:buFont typeface="Wingdings" charset="2"/>
              <a:buChar char=""/>
            </a:pPr>
            <a:r>
              <a:rPr b="0" lang="tr-TR" sz="2400" spc="-1" strike="noStrike">
                <a:latin typeface="Arial"/>
              </a:rPr>
              <a:t>Third Outline Level</a:t>
            </a:r>
            <a:endParaRPr b="0" lang="tr-TR" sz="2400" spc="-1" strike="noStrike">
              <a:latin typeface="Arial"/>
            </a:endParaRPr>
          </a:p>
          <a:p>
            <a:pPr lvl="3" marL="1728000" indent="-216000">
              <a:spcBef>
                <a:spcPts val="567"/>
              </a:spcBef>
              <a:buClr>
                <a:srgbClr val="000000"/>
              </a:buClr>
              <a:buSzPct val="75000"/>
              <a:buFont typeface="Symbol" charset="2"/>
              <a:buChar char=""/>
            </a:pPr>
            <a:r>
              <a:rPr b="0" lang="tr-TR" sz="2000" spc="-1" strike="noStrike">
                <a:latin typeface="Arial"/>
              </a:rPr>
              <a:t>Fourth Outline Level</a:t>
            </a:r>
            <a:endParaRPr b="0" lang="tr-TR" sz="2000" spc="-1" strike="noStrike">
              <a:latin typeface="Arial"/>
            </a:endParaRPr>
          </a:p>
          <a:p>
            <a:pPr lvl="4" marL="2160000" indent="-216000">
              <a:spcBef>
                <a:spcPts val="283"/>
              </a:spcBef>
              <a:buClr>
                <a:srgbClr val="000000"/>
              </a:buClr>
              <a:buSzPct val="45000"/>
              <a:buFont typeface="Wingdings" charset="2"/>
              <a:buChar char=""/>
            </a:pPr>
            <a:r>
              <a:rPr b="0" lang="tr-TR" sz="2000" spc="-1" strike="noStrike">
                <a:latin typeface="Arial"/>
              </a:rPr>
              <a:t>Fifth Outline Level</a:t>
            </a:r>
            <a:endParaRPr b="0" lang="tr-TR" sz="2000" spc="-1" strike="noStrike">
              <a:latin typeface="Arial"/>
            </a:endParaRPr>
          </a:p>
          <a:p>
            <a:pPr lvl="5" marL="2592000" indent="-216000">
              <a:spcBef>
                <a:spcPts val="283"/>
              </a:spcBef>
              <a:buClr>
                <a:srgbClr val="000000"/>
              </a:buClr>
              <a:buSzPct val="45000"/>
              <a:buFont typeface="Wingdings" charset="2"/>
              <a:buChar char=""/>
            </a:pPr>
            <a:r>
              <a:rPr b="0" lang="tr-TR" sz="2000" spc="-1" strike="noStrike">
                <a:latin typeface="Arial"/>
              </a:rPr>
              <a:t>Sixth Outline Level</a:t>
            </a:r>
            <a:endParaRPr b="0" lang="tr-TR" sz="2000" spc="-1" strike="noStrike">
              <a:latin typeface="Arial"/>
            </a:endParaRPr>
          </a:p>
          <a:p>
            <a:pPr lvl="6" marL="3024000" indent="-216000">
              <a:spcBef>
                <a:spcPts val="283"/>
              </a:spcBef>
              <a:buClr>
                <a:srgbClr val="000000"/>
              </a:buClr>
              <a:buSzPct val="45000"/>
              <a:buFont typeface="Wingdings" charset="2"/>
              <a:buChar char=""/>
            </a:pPr>
            <a:r>
              <a:rPr b="0" lang="tr-TR" sz="2000" spc="-1" strike="noStrike">
                <a:latin typeface="Arial"/>
              </a:rPr>
              <a:t>Seventh Outline Level</a:t>
            </a:r>
            <a:endParaRPr b="0" lang="tr-TR" sz="2000" spc="-1" strike="noStrike">
              <a:latin typeface="Arial"/>
            </a:endParaRPr>
          </a:p>
        </p:txBody>
      </p:sp>
      <p:sp>
        <p:nvSpPr>
          <p:cNvPr id="40" name="PlaceHolder 3"/>
          <p:cNvSpPr>
            <a:spLocks noGrp="1"/>
          </p:cNvSpPr>
          <p:nvPr>
            <p:ph type="ftr"/>
          </p:nvPr>
        </p:nvSpPr>
        <p:spPr>
          <a:xfrm>
            <a:off x="7748640" y="6019560"/>
            <a:ext cx="3864240" cy="472680"/>
          </a:xfrm>
          <a:prstGeom prst="rect">
            <a:avLst/>
          </a:prstGeom>
        </p:spPr>
        <p:txBody>
          <a:bodyPr lIns="0" rIns="0" tIns="0" bIns="0"/>
          <a:p>
            <a:pPr algn="ctr"/>
            <a:r>
              <a:rPr b="0" lang="tr-TR" sz="1400" spc="-1" strike="noStrike">
                <a:latin typeface="Times New Roman"/>
              </a:rPr>
              <a:t>&lt;footer&gt;</a:t>
            </a:r>
            <a:endParaRPr b="0" lang="tr-TR" sz="1400" spc="-1" strike="noStrike">
              <a:latin typeface="Times New Roman"/>
            </a:endParaRPr>
          </a:p>
        </p:txBody>
      </p:sp>
      <p:sp>
        <p:nvSpPr>
          <p:cNvPr id="41" name="TextShape 4"/>
          <p:cNvSpPr txBox="1"/>
          <p:nvPr/>
        </p:nvSpPr>
        <p:spPr>
          <a:xfrm>
            <a:off x="10607040" y="6115680"/>
            <a:ext cx="1006560" cy="366840"/>
          </a:xfrm>
          <a:prstGeom prst="rect">
            <a:avLst/>
          </a:prstGeom>
          <a:noFill/>
          <a:ln>
            <a:noFill/>
          </a:ln>
        </p:spPr>
        <p:txBody>
          <a:bodyPr lIns="90000" rIns="90000" tIns="45000" bIns="45000"/>
          <a:p>
            <a:fld id="{F8FDE3C6-1462-4B4D-8EE4-B25A0B4E7557}" type="slidecount">
              <a:rPr b="0" lang="tr-TR" sz="1800" spc="-1" strike="noStrike">
                <a:latin typeface="Arial"/>
              </a:rPr>
              <a:t>76</a:t>
            </a:fld>
            <a:endParaRPr b="0" lang="tr-TR" sz="1800" spc="-1" strike="noStrike">
              <a:latin typeface="Arial"/>
            </a:endParaRPr>
          </a:p>
        </p:txBody>
      </p:sp>
      <p:sp>
        <p:nvSpPr>
          <p:cNvPr id="42" name="TextShape 5"/>
          <p:cNvSpPr txBox="1"/>
          <p:nvPr/>
        </p:nvSpPr>
        <p:spPr>
          <a:xfrm>
            <a:off x="10058400" y="6125400"/>
            <a:ext cx="1476000" cy="366840"/>
          </a:xfrm>
          <a:prstGeom prst="rect">
            <a:avLst/>
          </a:prstGeom>
          <a:noFill/>
          <a:ln>
            <a:noFill/>
          </a:ln>
        </p:spPr>
        <p:txBody>
          <a:bodyPr lIns="90000" rIns="90000" tIns="45000" bIns="45000"/>
          <a:p>
            <a:fld id="{D0E8D5B1-90BE-46E3-B5C6-11899C1C93BC}" type="slidenum">
              <a:rPr b="0" lang="tr-TR" sz="1800" spc="-1" strike="noStrike">
                <a:latin typeface="Arial"/>
              </a:rPr>
              <a:t>&lt;number&gt;</a:t>
            </a:fld>
            <a:r>
              <a:rPr b="0" lang="tr-TR" sz="1800" spc="-1" strike="noStrike">
                <a:latin typeface="Arial"/>
              </a:rPr>
              <a:t> of</a:t>
            </a:r>
            <a:endParaRPr b="0" lang="tr-T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080" cy="1144440"/>
          </a:xfrm>
          <a:prstGeom prst="rect">
            <a:avLst/>
          </a:prstGeom>
        </p:spPr>
        <p:txBody>
          <a:bodyPr lIns="0" rIns="0" tIns="0" bIns="0" anchor="ctr"/>
          <a:p>
            <a:r>
              <a:rPr b="0" lang="tr-TR" sz="1800" spc="-1" strike="noStrike">
                <a:latin typeface="Arial"/>
              </a:rPr>
              <a:t>Click to edit the title text format</a:t>
            </a:r>
            <a:endParaRPr b="0" lang="tr-TR" sz="1800" spc="-1" strike="noStrike">
              <a:latin typeface="Arial"/>
            </a:endParaRPr>
          </a:p>
        </p:txBody>
      </p:sp>
      <p:sp>
        <p:nvSpPr>
          <p:cNvPr id="80"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1800" spc="-1" strike="noStrike">
                <a:latin typeface="Arial"/>
              </a:rPr>
              <a:t>Click to edit the outline text format</a:t>
            </a:r>
            <a:endParaRPr b="0" lang="tr-TR" sz="1800" spc="-1" strike="noStrike">
              <a:latin typeface="Arial"/>
            </a:endParaRPr>
          </a:p>
          <a:p>
            <a:pPr lvl="1" marL="864000" indent="-324000">
              <a:spcBef>
                <a:spcPts val="1134"/>
              </a:spcBef>
              <a:buClr>
                <a:srgbClr val="000000"/>
              </a:buClr>
              <a:buSzPct val="75000"/>
              <a:buFont typeface="Symbol" charset="2"/>
              <a:buChar char=""/>
            </a:pPr>
            <a:r>
              <a:rPr b="0" lang="tr-TR" sz="1800" spc="-1" strike="noStrike">
                <a:latin typeface="Arial"/>
              </a:rPr>
              <a:t>Second Outline Level</a:t>
            </a:r>
            <a:endParaRPr b="0" lang="tr-TR" sz="1800" spc="-1" strike="noStrike">
              <a:latin typeface="Arial"/>
            </a:endParaRPr>
          </a:p>
          <a:p>
            <a:pPr lvl="2" marL="1296000" indent="-288000">
              <a:spcBef>
                <a:spcPts val="850"/>
              </a:spcBef>
              <a:buClr>
                <a:srgbClr val="000000"/>
              </a:buClr>
              <a:buSzPct val="45000"/>
              <a:buFont typeface="Wingdings" charset="2"/>
              <a:buChar char=""/>
            </a:pPr>
            <a:r>
              <a:rPr b="0" lang="tr-TR" sz="1800" spc="-1" strike="noStrike">
                <a:latin typeface="Arial"/>
              </a:rPr>
              <a:t>Third Outline Level</a:t>
            </a:r>
            <a:endParaRPr b="0" lang="tr-TR" sz="1800" spc="-1" strike="noStrike">
              <a:latin typeface="Arial"/>
            </a:endParaRPr>
          </a:p>
          <a:p>
            <a:pPr lvl="3" marL="1728000" indent="-216000">
              <a:spcBef>
                <a:spcPts val="567"/>
              </a:spcBef>
              <a:buClr>
                <a:srgbClr val="000000"/>
              </a:buClr>
              <a:buSzPct val="75000"/>
              <a:buFont typeface="Symbol" charset="2"/>
              <a:buChar char=""/>
            </a:pPr>
            <a:r>
              <a:rPr b="0" lang="tr-TR" sz="1800" spc="-1" strike="noStrike">
                <a:latin typeface="Arial"/>
              </a:rPr>
              <a:t>Fourth Outline Level</a:t>
            </a:r>
            <a:endParaRPr b="0" lang="tr-TR" sz="1800" spc="-1" strike="noStrike">
              <a:latin typeface="Arial"/>
            </a:endParaRPr>
          </a:p>
          <a:p>
            <a:pPr lvl="4" marL="2160000" indent="-216000">
              <a:spcBef>
                <a:spcPts val="283"/>
              </a:spcBef>
              <a:buClr>
                <a:srgbClr val="000000"/>
              </a:buClr>
              <a:buSzPct val="45000"/>
              <a:buFont typeface="Wingdings" charset="2"/>
              <a:buChar char=""/>
            </a:pPr>
            <a:r>
              <a:rPr b="0" lang="tr-TR" sz="1800" spc="-1" strike="noStrike">
                <a:latin typeface="Arial"/>
              </a:rPr>
              <a:t>Fifth Outline Level</a:t>
            </a:r>
            <a:endParaRPr b="0" lang="tr-TR" sz="1800" spc="-1" strike="noStrike">
              <a:latin typeface="Arial"/>
            </a:endParaRPr>
          </a:p>
          <a:p>
            <a:pPr lvl="5" marL="2592000" indent="-216000">
              <a:spcBef>
                <a:spcPts val="283"/>
              </a:spcBef>
              <a:buClr>
                <a:srgbClr val="000000"/>
              </a:buClr>
              <a:buSzPct val="45000"/>
              <a:buFont typeface="Wingdings" charset="2"/>
              <a:buChar char=""/>
            </a:pPr>
            <a:r>
              <a:rPr b="0" lang="tr-TR" sz="1800" spc="-1" strike="noStrike">
                <a:latin typeface="Arial"/>
              </a:rPr>
              <a:t>Sixth Outline Level</a:t>
            </a:r>
            <a:endParaRPr b="0" lang="tr-TR" sz="1800" spc="-1" strike="noStrike">
              <a:latin typeface="Arial"/>
            </a:endParaRPr>
          </a:p>
          <a:p>
            <a:pPr lvl="6" marL="3024000" indent="-216000">
              <a:spcBef>
                <a:spcPts val="283"/>
              </a:spcBef>
              <a:buClr>
                <a:srgbClr val="000000"/>
              </a:buClr>
              <a:buSzPct val="45000"/>
              <a:buFont typeface="Wingdings" charset="2"/>
              <a:buChar char=""/>
            </a:pPr>
            <a:r>
              <a:rPr b="0" lang="tr-TR" sz="1800" spc="-1" strike="noStrike">
                <a:latin typeface="Arial"/>
              </a:rPr>
              <a:t>Seventh Outline Level</a:t>
            </a:r>
            <a:endParaRPr b="0" lang="tr-T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p>
            <a:pPr algn="ctr"/>
            <a:r>
              <a:rPr b="0" lang="tr-TR" sz="4400" spc="-1" strike="noStrike">
                <a:latin typeface="Arial"/>
              </a:rPr>
              <a:t>Click to </a:t>
            </a:r>
            <a:r>
              <a:rPr b="0" lang="tr-TR" sz="4400" spc="-1" strike="noStrike">
                <a:latin typeface="Arial"/>
              </a:rPr>
              <a:t>edit the </a:t>
            </a:r>
            <a:r>
              <a:rPr b="0" lang="tr-TR" sz="4400" spc="-1" strike="noStrike">
                <a:latin typeface="Arial"/>
              </a:rPr>
              <a:t>title text </a:t>
            </a:r>
            <a:r>
              <a:rPr b="0" lang="tr-TR" sz="4400" spc="-1" strike="noStrike">
                <a:latin typeface="Arial"/>
              </a:rPr>
              <a:t>format</a:t>
            </a:r>
            <a:endParaRPr b="0" lang="tr-TR" sz="4400" spc="-1" strike="noStrike">
              <a:latin typeface="Arial"/>
            </a:endParaRPr>
          </a:p>
        </p:txBody>
      </p:sp>
      <p:sp>
        <p:nvSpPr>
          <p:cNvPr id="11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3200" spc="-1" strike="noStrike">
                <a:latin typeface="Arial"/>
              </a:rPr>
              <a:t>Click to edit the outline text format</a:t>
            </a:r>
            <a:endParaRPr b="0" lang="tr-TR" sz="3200" spc="-1" strike="noStrike">
              <a:latin typeface="Arial"/>
            </a:endParaRPr>
          </a:p>
          <a:p>
            <a:pPr lvl="1" marL="864000" indent="-324000">
              <a:spcBef>
                <a:spcPts val="1134"/>
              </a:spcBef>
              <a:buClr>
                <a:srgbClr val="000000"/>
              </a:buClr>
              <a:buSzPct val="75000"/>
              <a:buFont typeface="Symbol" charset="2"/>
              <a:buChar char=""/>
            </a:pPr>
            <a:r>
              <a:rPr b="0" lang="tr-TR" sz="2800" spc="-1" strike="noStrike">
                <a:latin typeface="Arial"/>
              </a:rPr>
              <a:t>Second Outline Level</a:t>
            </a:r>
            <a:endParaRPr b="0" lang="tr-TR" sz="2800" spc="-1" strike="noStrike">
              <a:latin typeface="Arial"/>
            </a:endParaRPr>
          </a:p>
          <a:p>
            <a:pPr lvl="2" marL="1296000" indent="-288000">
              <a:spcBef>
                <a:spcPts val="850"/>
              </a:spcBef>
              <a:buClr>
                <a:srgbClr val="000000"/>
              </a:buClr>
              <a:buSzPct val="45000"/>
              <a:buFont typeface="Wingdings" charset="2"/>
              <a:buChar char=""/>
            </a:pPr>
            <a:r>
              <a:rPr b="0" lang="tr-TR" sz="2400" spc="-1" strike="noStrike">
                <a:latin typeface="Arial"/>
              </a:rPr>
              <a:t>Third Outline Level</a:t>
            </a:r>
            <a:endParaRPr b="0" lang="tr-TR" sz="2400" spc="-1" strike="noStrike">
              <a:latin typeface="Arial"/>
            </a:endParaRPr>
          </a:p>
          <a:p>
            <a:pPr lvl="3" marL="1728000" indent="-216000">
              <a:spcBef>
                <a:spcPts val="567"/>
              </a:spcBef>
              <a:buClr>
                <a:srgbClr val="000000"/>
              </a:buClr>
              <a:buSzPct val="75000"/>
              <a:buFont typeface="Symbol" charset="2"/>
              <a:buChar char=""/>
            </a:pPr>
            <a:r>
              <a:rPr b="0" lang="tr-TR" sz="2000" spc="-1" strike="noStrike">
                <a:latin typeface="Arial"/>
              </a:rPr>
              <a:t>Fourth Outline Level</a:t>
            </a:r>
            <a:endParaRPr b="0" lang="tr-TR" sz="2000" spc="-1" strike="noStrike">
              <a:latin typeface="Arial"/>
            </a:endParaRPr>
          </a:p>
          <a:p>
            <a:pPr lvl="4" marL="2160000" indent="-216000">
              <a:spcBef>
                <a:spcPts val="283"/>
              </a:spcBef>
              <a:buClr>
                <a:srgbClr val="000000"/>
              </a:buClr>
              <a:buSzPct val="45000"/>
              <a:buFont typeface="Wingdings" charset="2"/>
              <a:buChar char=""/>
            </a:pPr>
            <a:r>
              <a:rPr b="0" lang="tr-TR" sz="2000" spc="-1" strike="noStrike">
                <a:latin typeface="Arial"/>
              </a:rPr>
              <a:t>Fifth Outline Level</a:t>
            </a:r>
            <a:endParaRPr b="0" lang="tr-TR" sz="2000" spc="-1" strike="noStrike">
              <a:latin typeface="Arial"/>
            </a:endParaRPr>
          </a:p>
          <a:p>
            <a:pPr lvl="5" marL="2592000" indent="-216000">
              <a:spcBef>
                <a:spcPts val="283"/>
              </a:spcBef>
              <a:buClr>
                <a:srgbClr val="000000"/>
              </a:buClr>
              <a:buSzPct val="45000"/>
              <a:buFont typeface="Wingdings" charset="2"/>
              <a:buChar char=""/>
            </a:pPr>
            <a:r>
              <a:rPr b="0" lang="tr-TR" sz="2000" spc="-1" strike="noStrike">
                <a:latin typeface="Arial"/>
              </a:rPr>
              <a:t>Sixth Outline Level</a:t>
            </a:r>
            <a:endParaRPr b="0" lang="tr-TR" sz="2000" spc="-1" strike="noStrike">
              <a:latin typeface="Arial"/>
            </a:endParaRPr>
          </a:p>
          <a:p>
            <a:pPr lvl="6" marL="3024000" indent="-216000">
              <a:spcBef>
                <a:spcPts val="283"/>
              </a:spcBef>
              <a:buClr>
                <a:srgbClr val="000000"/>
              </a:buClr>
              <a:buSzPct val="45000"/>
              <a:buFont typeface="Wingdings" charset="2"/>
              <a:buChar char=""/>
            </a:pPr>
            <a:r>
              <a:rPr b="0" lang="tr-TR" sz="2000" spc="-1" strike="noStrike">
                <a:latin typeface="Arial"/>
              </a:rPr>
              <a:t>Seventh Outline Level</a:t>
            </a:r>
            <a:endParaRPr b="0" lang="tr-T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080" cy="1144440"/>
          </a:xfrm>
          <a:prstGeom prst="rect">
            <a:avLst/>
          </a:prstGeom>
        </p:spPr>
        <p:txBody>
          <a:bodyPr lIns="0" rIns="0" tIns="0" bIns="0" anchor="ctr"/>
          <a:p>
            <a:r>
              <a:rPr b="0" lang="tr-TR" sz="1800" spc="-1" strike="noStrike">
                <a:latin typeface="Arial"/>
              </a:rPr>
              <a:t>Click to edit the title text format</a:t>
            </a:r>
            <a:endParaRPr b="0" lang="tr-TR" sz="1800" spc="-1" strike="noStrike">
              <a:latin typeface="Arial"/>
            </a:endParaRPr>
          </a:p>
        </p:txBody>
      </p:sp>
      <p:sp>
        <p:nvSpPr>
          <p:cNvPr id="156"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1800" spc="-1" strike="noStrike">
                <a:latin typeface="Arial"/>
              </a:rPr>
              <a:t>Click to edit the outline text format</a:t>
            </a:r>
            <a:endParaRPr b="0" lang="tr-TR" sz="1800" spc="-1" strike="noStrike">
              <a:latin typeface="Arial"/>
            </a:endParaRPr>
          </a:p>
          <a:p>
            <a:pPr lvl="1" marL="864000" indent="-324000">
              <a:spcBef>
                <a:spcPts val="1134"/>
              </a:spcBef>
              <a:buClr>
                <a:srgbClr val="000000"/>
              </a:buClr>
              <a:buSzPct val="75000"/>
              <a:buFont typeface="Symbol" charset="2"/>
              <a:buChar char=""/>
            </a:pPr>
            <a:r>
              <a:rPr b="0" lang="tr-TR" sz="1800" spc="-1" strike="noStrike">
                <a:latin typeface="Arial"/>
              </a:rPr>
              <a:t>Second Outline Level</a:t>
            </a:r>
            <a:endParaRPr b="0" lang="tr-TR" sz="1800" spc="-1" strike="noStrike">
              <a:latin typeface="Arial"/>
            </a:endParaRPr>
          </a:p>
          <a:p>
            <a:pPr lvl="2" marL="1296000" indent="-288000">
              <a:spcBef>
                <a:spcPts val="850"/>
              </a:spcBef>
              <a:buClr>
                <a:srgbClr val="000000"/>
              </a:buClr>
              <a:buSzPct val="45000"/>
              <a:buFont typeface="Wingdings" charset="2"/>
              <a:buChar char=""/>
            </a:pPr>
            <a:r>
              <a:rPr b="0" lang="tr-TR" sz="1800" spc="-1" strike="noStrike">
                <a:latin typeface="Arial"/>
              </a:rPr>
              <a:t>Third Outline Level</a:t>
            </a:r>
            <a:endParaRPr b="0" lang="tr-TR" sz="1800" spc="-1" strike="noStrike">
              <a:latin typeface="Arial"/>
            </a:endParaRPr>
          </a:p>
          <a:p>
            <a:pPr lvl="3" marL="1728000" indent="-216000">
              <a:spcBef>
                <a:spcPts val="567"/>
              </a:spcBef>
              <a:buClr>
                <a:srgbClr val="000000"/>
              </a:buClr>
              <a:buSzPct val="75000"/>
              <a:buFont typeface="Symbol" charset="2"/>
              <a:buChar char=""/>
            </a:pPr>
            <a:r>
              <a:rPr b="0" lang="tr-TR" sz="1800" spc="-1" strike="noStrike">
                <a:latin typeface="Arial"/>
              </a:rPr>
              <a:t>Fourth Outline Level</a:t>
            </a:r>
            <a:endParaRPr b="0" lang="tr-TR" sz="1800" spc="-1" strike="noStrike">
              <a:latin typeface="Arial"/>
            </a:endParaRPr>
          </a:p>
          <a:p>
            <a:pPr lvl="4" marL="2160000" indent="-216000">
              <a:spcBef>
                <a:spcPts val="283"/>
              </a:spcBef>
              <a:buClr>
                <a:srgbClr val="000000"/>
              </a:buClr>
              <a:buSzPct val="45000"/>
              <a:buFont typeface="Wingdings" charset="2"/>
              <a:buChar char=""/>
            </a:pPr>
            <a:r>
              <a:rPr b="0" lang="tr-TR" sz="1800" spc="-1" strike="noStrike">
                <a:latin typeface="Arial"/>
              </a:rPr>
              <a:t>Fifth Outline Level</a:t>
            </a:r>
            <a:endParaRPr b="0" lang="tr-TR" sz="1800" spc="-1" strike="noStrike">
              <a:latin typeface="Arial"/>
            </a:endParaRPr>
          </a:p>
          <a:p>
            <a:pPr lvl="5" marL="2592000" indent="-216000">
              <a:spcBef>
                <a:spcPts val="283"/>
              </a:spcBef>
              <a:buClr>
                <a:srgbClr val="000000"/>
              </a:buClr>
              <a:buSzPct val="45000"/>
              <a:buFont typeface="Wingdings" charset="2"/>
              <a:buChar char=""/>
            </a:pPr>
            <a:r>
              <a:rPr b="0" lang="tr-TR" sz="1800" spc="-1" strike="noStrike">
                <a:latin typeface="Arial"/>
              </a:rPr>
              <a:t>Sixth Outline Level</a:t>
            </a:r>
            <a:endParaRPr b="0" lang="tr-TR" sz="1800" spc="-1" strike="noStrike">
              <a:latin typeface="Arial"/>
            </a:endParaRPr>
          </a:p>
          <a:p>
            <a:pPr lvl="6" marL="3024000" indent="-216000">
              <a:spcBef>
                <a:spcPts val="283"/>
              </a:spcBef>
              <a:buClr>
                <a:srgbClr val="000000"/>
              </a:buClr>
              <a:buSzPct val="45000"/>
              <a:buFont typeface="Wingdings" charset="2"/>
              <a:buChar char=""/>
            </a:pPr>
            <a:r>
              <a:rPr b="0" lang="tr-TR" sz="1800" spc="-1" strike="noStrike">
                <a:latin typeface="Arial"/>
              </a:rPr>
              <a:t>Seventh Outline Level</a:t>
            </a:r>
            <a:endParaRPr b="0" lang="tr-TR" sz="1800" spc="-1" strike="noStrike">
              <a:latin typeface="Arial"/>
            </a:endParaRPr>
          </a:p>
        </p:txBody>
      </p:sp>
      <p:sp>
        <p:nvSpPr>
          <p:cNvPr id="157"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1800" spc="-1" strike="noStrike">
                <a:latin typeface="Arial"/>
              </a:rPr>
              <a:t>Click to edit the outline text format</a:t>
            </a:r>
            <a:endParaRPr b="0" lang="tr-TR" sz="1800" spc="-1" strike="noStrike">
              <a:latin typeface="Arial"/>
            </a:endParaRPr>
          </a:p>
          <a:p>
            <a:pPr lvl="1" marL="864000" indent="-324000">
              <a:spcBef>
                <a:spcPts val="1134"/>
              </a:spcBef>
              <a:buClr>
                <a:srgbClr val="000000"/>
              </a:buClr>
              <a:buSzPct val="75000"/>
              <a:buFont typeface="Symbol" charset="2"/>
              <a:buChar char=""/>
            </a:pPr>
            <a:r>
              <a:rPr b="0" lang="tr-TR" sz="1800" spc="-1" strike="noStrike">
                <a:latin typeface="Arial"/>
              </a:rPr>
              <a:t>Second Outline Level</a:t>
            </a:r>
            <a:endParaRPr b="0" lang="tr-TR" sz="1800" spc="-1" strike="noStrike">
              <a:latin typeface="Arial"/>
            </a:endParaRPr>
          </a:p>
          <a:p>
            <a:pPr lvl="2" marL="1296000" indent="-288000">
              <a:spcBef>
                <a:spcPts val="850"/>
              </a:spcBef>
              <a:buClr>
                <a:srgbClr val="000000"/>
              </a:buClr>
              <a:buSzPct val="45000"/>
              <a:buFont typeface="Wingdings" charset="2"/>
              <a:buChar char=""/>
            </a:pPr>
            <a:r>
              <a:rPr b="0" lang="tr-TR" sz="1800" spc="-1" strike="noStrike">
                <a:latin typeface="Arial"/>
              </a:rPr>
              <a:t>Third Outline Level</a:t>
            </a:r>
            <a:endParaRPr b="0" lang="tr-TR" sz="1800" spc="-1" strike="noStrike">
              <a:latin typeface="Arial"/>
            </a:endParaRPr>
          </a:p>
          <a:p>
            <a:pPr lvl="3" marL="1728000" indent="-216000">
              <a:spcBef>
                <a:spcPts val="567"/>
              </a:spcBef>
              <a:buClr>
                <a:srgbClr val="000000"/>
              </a:buClr>
              <a:buSzPct val="75000"/>
              <a:buFont typeface="Symbol" charset="2"/>
              <a:buChar char=""/>
            </a:pPr>
            <a:r>
              <a:rPr b="0" lang="tr-TR" sz="1800" spc="-1" strike="noStrike">
                <a:latin typeface="Arial"/>
              </a:rPr>
              <a:t>Fourth Outline Level</a:t>
            </a:r>
            <a:endParaRPr b="0" lang="tr-TR" sz="1800" spc="-1" strike="noStrike">
              <a:latin typeface="Arial"/>
            </a:endParaRPr>
          </a:p>
          <a:p>
            <a:pPr lvl="4" marL="2160000" indent="-216000">
              <a:spcBef>
                <a:spcPts val="283"/>
              </a:spcBef>
              <a:buClr>
                <a:srgbClr val="000000"/>
              </a:buClr>
              <a:buSzPct val="45000"/>
              <a:buFont typeface="Wingdings" charset="2"/>
              <a:buChar char=""/>
            </a:pPr>
            <a:r>
              <a:rPr b="0" lang="tr-TR" sz="1800" spc="-1" strike="noStrike">
                <a:latin typeface="Arial"/>
              </a:rPr>
              <a:t>Fifth Outline Level</a:t>
            </a:r>
            <a:endParaRPr b="0" lang="tr-TR" sz="1800" spc="-1" strike="noStrike">
              <a:latin typeface="Arial"/>
            </a:endParaRPr>
          </a:p>
          <a:p>
            <a:pPr lvl="5" marL="2592000" indent="-216000">
              <a:spcBef>
                <a:spcPts val="283"/>
              </a:spcBef>
              <a:buClr>
                <a:srgbClr val="000000"/>
              </a:buClr>
              <a:buSzPct val="45000"/>
              <a:buFont typeface="Wingdings" charset="2"/>
              <a:buChar char=""/>
            </a:pPr>
            <a:r>
              <a:rPr b="0" lang="tr-TR" sz="1800" spc="-1" strike="noStrike">
                <a:latin typeface="Arial"/>
              </a:rPr>
              <a:t>Sixth Outline Level</a:t>
            </a:r>
            <a:endParaRPr b="0" lang="tr-TR" sz="1800" spc="-1" strike="noStrike">
              <a:latin typeface="Arial"/>
            </a:endParaRPr>
          </a:p>
          <a:p>
            <a:pPr lvl="6" marL="3024000" indent="-216000">
              <a:spcBef>
                <a:spcPts val="283"/>
              </a:spcBef>
              <a:buClr>
                <a:srgbClr val="000000"/>
              </a:buClr>
              <a:buSzPct val="45000"/>
              <a:buFont typeface="Wingdings" charset="2"/>
              <a:buChar char=""/>
            </a:pPr>
            <a:r>
              <a:rPr b="0" lang="tr-TR" sz="1800" spc="-1" strike="noStrike">
                <a:latin typeface="Arial"/>
              </a:rPr>
              <a:t>Seventh Outline Level</a:t>
            </a:r>
            <a:endParaRPr b="0" lang="tr-T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p>
            <a:pPr algn="ctr"/>
            <a:r>
              <a:rPr b="0" lang="tr-TR" sz="4400" spc="-1" strike="noStrike">
                <a:latin typeface="Arial"/>
              </a:rPr>
              <a:t>Click to edit the title text format</a:t>
            </a:r>
            <a:endParaRPr b="0" lang="tr-TR" sz="4400" spc="-1" strike="noStrike">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3200" spc="-1" strike="noStrike">
                <a:latin typeface="Arial"/>
              </a:rPr>
              <a:t>Click to edit the outline text format</a:t>
            </a:r>
            <a:endParaRPr b="0" lang="tr-TR" sz="3200" spc="-1" strike="noStrike">
              <a:latin typeface="Arial"/>
            </a:endParaRPr>
          </a:p>
          <a:p>
            <a:pPr lvl="1" marL="864000" indent="-324000">
              <a:spcBef>
                <a:spcPts val="1134"/>
              </a:spcBef>
              <a:buClr>
                <a:srgbClr val="000000"/>
              </a:buClr>
              <a:buSzPct val="75000"/>
              <a:buFont typeface="Symbol" charset="2"/>
              <a:buChar char=""/>
            </a:pPr>
            <a:r>
              <a:rPr b="0" lang="tr-TR" sz="2800" spc="-1" strike="noStrike">
                <a:latin typeface="Arial"/>
              </a:rPr>
              <a:t>Second Outline Level</a:t>
            </a:r>
            <a:endParaRPr b="0" lang="tr-TR" sz="2800" spc="-1" strike="noStrike">
              <a:latin typeface="Arial"/>
            </a:endParaRPr>
          </a:p>
          <a:p>
            <a:pPr lvl="2" marL="1296000" indent="-288000">
              <a:spcBef>
                <a:spcPts val="850"/>
              </a:spcBef>
              <a:buClr>
                <a:srgbClr val="000000"/>
              </a:buClr>
              <a:buSzPct val="45000"/>
              <a:buFont typeface="Wingdings" charset="2"/>
              <a:buChar char=""/>
            </a:pPr>
            <a:r>
              <a:rPr b="0" lang="tr-TR" sz="2400" spc="-1" strike="noStrike">
                <a:latin typeface="Arial"/>
              </a:rPr>
              <a:t>Third Outline Level</a:t>
            </a:r>
            <a:endParaRPr b="0" lang="tr-TR" sz="2400" spc="-1" strike="noStrike">
              <a:latin typeface="Arial"/>
            </a:endParaRPr>
          </a:p>
          <a:p>
            <a:pPr lvl="3" marL="1728000" indent="-216000">
              <a:spcBef>
                <a:spcPts val="567"/>
              </a:spcBef>
              <a:buClr>
                <a:srgbClr val="000000"/>
              </a:buClr>
              <a:buSzPct val="75000"/>
              <a:buFont typeface="Symbol" charset="2"/>
              <a:buChar char=""/>
            </a:pPr>
            <a:r>
              <a:rPr b="0" lang="tr-TR" sz="2000" spc="-1" strike="noStrike">
                <a:latin typeface="Arial"/>
              </a:rPr>
              <a:t>Fourth Outline Level</a:t>
            </a:r>
            <a:endParaRPr b="0" lang="tr-TR" sz="2000" spc="-1" strike="noStrike">
              <a:latin typeface="Arial"/>
            </a:endParaRPr>
          </a:p>
          <a:p>
            <a:pPr lvl="4" marL="2160000" indent="-216000">
              <a:spcBef>
                <a:spcPts val="283"/>
              </a:spcBef>
              <a:buClr>
                <a:srgbClr val="000000"/>
              </a:buClr>
              <a:buSzPct val="45000"/>
              <a:buFont typeface="Wingdings" charset="2"/>
              <a:buChar char=""/>
            </a:pPr>
            <a:r>
              <a:rPr b="0" lang="tr-TR" sz="2000" spc="-1" strike="noStrike">
                <a:latin typeface="Arial"/>
              </a:rPr>
              <a:t>Fifth Outline Level</a:t>
            </a:r>
            <a:endParaRPr b="0" lang="tr-TR" sz="2000" spc="-1" strike="noStrike">
              <a:latin typeface="Arial"/>
            </a:endParaRPr>
          </a:p>
          <a:p>
            <a:pPr lvl="5" marL="2592000" indent="-216000">
              <a:spcBef>
                <a:spcPts val="283"/>
              </a:spcBef>
              <a:buClr>
                <a:srgbClr val="000000"/>
              </a:buClr>
              <a:buSzPct val="45000"/>
              <a:buFont typeface="Wingdings" charset="2"/>
              <a:buChar char=""/>
            </a:pPr>
            <a:r>
              <a:rPr b="0" lang="tr-TR" sz="2000" spc="-1" strike="noStrike">
                <a:latin typeface="Arial"/>
              </a:rPr>
              <a:t>Sixth Outline Level</a:t>
            </a:r>
            <a:endParaRPr b="0" lang="tr-TR" sz="2000" spc="-1" strike="noStrike">
              <a:latin typeface="Arial"/>
            </a:endParaRPr>
          </a:p>
          <a:p>
            <a:pPr lvl="6" marL="3024000" indent="-216000">
              <a:spcBef>
                <a:spcPts val="283"/>
              </a:spcBef>
              <a:buClr>
                <a:srgbClr val="000000"/>
              </a:buClr>
              <a:buSzPct val="45000"/>
              <a:buFont typeface="Wingdings" charset="2"/>
              <a:buChar char=""/>
            </a:pPr>
            <a:r>
              <a:rPr b="0" lang="tr-TR" sz="2000" spc="-1" strike="noStrike">
                <a:latin typeface="Arial"/>
              </a:rPr>
              <a:t>Seventh Outline Level</a:t>
            </a:r>
            <a:endParaRPr b="0" lang="tr-T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p>
            <a:pPr algn="ctr"/>
            <a:r>
              <a:rPr b="0" lang="tr-TR" sz="4400" spc="-1" strike="noStrike">
                <a:latin typeface="Arial"/>
              </a:rPr>
              <a:t>Click to edit the title text format</a:t>
            </a:r>
            <a:endParaRPr b="0" lang="tr-TR" sz="4400" spc="-1" strike="noStrike">
              <a:latin typeface="Arial"/>
            </a:endParaRPr>
          </a:p>
        </p:txBody>
      </p:sp>
      <p:sp>
        <p:nvSpPr>
          <p:cNvPr id="23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3200" spc="-1" strike="noStrike">
                <a:latin typeface="Arial"/>
              </a:rPr>
              <a:t>Click to edit the outline text format</a:t>
            </a:r>
            <a:endParaRPr b="0" lang="tr-TR" sz="3200" spc="-1" strike="noStrike">
              <a:latin typeface="Arial"/>
            </a:endParaRPr>
          </a:p>
          <a:p>
            <a:pPr lvl="1" marL="864000" indent="-324000">
              <a:spcBef>
                <a:spcPts val="1134"/>
              </a:spcBef>
              <a:buClr>
                <a:srgbClr val="000000"/>
              </a:buClr>
              <a:buSzPct val="75000"/>
              <a:buFont typeface="Symbol" charset="2"/>
              <a:buChar char=""/>
            </a:pPr>
            <a:r>
              <a:rPr b="0" lang="tr-TR" sz="2800" spc="-1" strike="noStrike">
                <a:latin typeface="Arial"/>
              </a:rPr>
              <a:t>Second Outline Level</a:t>
            </a:r>
            <a:endParaRPr b="0" lang="tr-TR" sz="2800" spc="-1" strike="noStrike">
              <a:latin typeface="Arial"/>
            </a:endParaRPr>
          </a:p>
          <a:p>
            <a:pPr lvl="2" marL="1296000" indent="-288000">
              <a:spcBef>
                <a:spcPts val="850"/>
              </a:spcBef>
              <a:buClr>
                <a:srgbClr val="000000"/>
              </a:buClr>
              <a:buSzPct val="45000"/>
              <a:buFont typeface="Wingdings" charset="2"/>
              <a:buChar char=""/>
            </a:pPr>
            <a:r>
              <a:rPr b="0" lang="tr-TR" sz="2400" spc="-1" strike="noStrike">
                <a:latin typeface="Arial"/>
              </a:rPr>
              <a:t>Third Outline Level</a:t>
            </a:r>
            <a:endParaRPr b="0" lang="tr-TR" sz="2400" spc="-1" strike="noStrike">
              <a:latin typeface="Arial"/>
            </a:endParaRPr>
          </a:p>
          <a:p>
            <a:pPr lvl="3" marL="1728000" indent="-216000">
              <a:spcBef>
                <a:spcPts val="567"/>
              </a:spcBef>
              <a:buClr>
                <a:srgbClr val="000000"/>
              </a:buClr>
              <a:buSzPct val="75000"/>
              <a:buFont typeface="Symbol" charset="2"/>
              <a:buChar char=""/>
            </a:pPr>
            <a:r>
              <a:rPr b="0" lang="tr-TR" sz="2000" spc="-1" strike="noStrike">
                <a:latin typeface="Arial"/>
              </a:rPr>
              <a:t>Fourth Outline Level</a:t>
            </a:r>
            <a:endParaRPr b="0" lang="tr-TR" sz="2000" spc="-1" strike="noStrike">
              <a:latin typeface="Arial"/>
            </a:endParaRPr>
          </a:p>
          <a:p>
            <a:pPr lvl="4" marL="2160000" indent="-216000">
              <a:spcBef>
                <a:spcPts val="283"/>
              </a:spcBef>
              <a:buClr>
                <a:srgbClr val="000000"/>
              </a:buClr>
              <a:buSzPct val="45000"/>
              <a:buFont typeface="Wingdings" charset="2"/>
              <a:buChar char=""/>
            </a:pPr>
            <a:r>
              <a:rPr b="0" lang="tr-TR" sz="2000" spc="-1" strike="noStrike">
                <a:latin typeface="Arial"/>
              </a:rPr>
              <a:t>Fifth Outline Level</a:t>
            </a:r>
            <a:endParaRPr b="0" lang="tr-TR" sz="2000" spc="-1" strike="noStrike">
              <a:latin typeface="Arial"/>
            </a:endParaRPr>
          </a:p>
          <a:p>
            <a:pPr lvl="5" marL="2592000" indent="-216000">
              <a:spcBef>
                <a:spcPts val="283"/>
              </a:spcBef>
              <a:buClr>
                <a:srgbClr val="000000"/>
              </a:buClr>
              <a:buSzPct val="45000"/>
              <a:buFont typeface="Wingdings" charset="2"/>
              <a:buChar char=""/>
            </a:pPr>
            <a:r>
              <a:rPr b="0" lang="tr-TR" sz="2000" spc="-1" strike="noStrike">
                <a:latin typeface="Arial"/>
              </a:rPr>
              <a:t>Sixth Outline Level</a:t>
            </a:r>
            <a:endParaRPr b="0" lang="tr-TR" sz="2000" spc="-1" strike="noStrike">
              <a:latin typeface="Arial"/>
            </a:endParaRPr>
          </a:p>
          <a:p>
            <a:pPr lvl="6" marL="3024000" indent="-216000">
              <a:spcBef>
                <a:spcPts val="283"/>
              </a:spcBef>
              <a:buClr>
                <a:srgbClr val="000000"/>
              </a:buClr>
              <a:buSzPct val="45000"/>
              <a:buFont typeface="Wingdings" charset="2"/>
              <a:buChar char=""/>
            </a:pPr>
            <a:r>
              <a:rPr b="0" lang="tr-TR" sz="2000" spc="-1" strike="noStrike">
                <a:latin typeface="Arial"/>
              </a:rPr>
              <a:t>Seventh Outline Level</a:t>
            </a:r>
            <a:endParaRPr b="0" lang="tr-T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87.jpeg"/><Relationship Id="rId2" Type="http://schemas.openxmlformats.org/officeDocument/2006/relationships/slideLayout" Target="../slideLayouts/slideLayout73.xml"/>
</Relationships>
</file>

<file path=ppt/slides/_rels/slide101.xml.rels><?xml version="1.0" encoding="UTF-8"?>
<Relationships xmlns="http://schemas.openxmlformats.org/package/2006/relationships"><Relationship Id="rId1" Type="http://schemas.openxmlformats.org/officeDocument/2006/relationships/image" Target="../media/image88.jpeg"/><Relationship Id="rId2" Type="http://schemas.openxmlformats.org/officeDocument/2006/relationships/slideLayout" Target="../slideLayouts/slideLayout73.xml"/>
</Relationships>
</file>

<file path=ppt/slides/_rels/slide102.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slideLayout" Target="../slideLayouts/slideLayout73.xml"/>
</Relationships>
</file>

<file path=ppt/slides/_rels/slide103.xml.rels><?xml version="1.0" encoding="UTF-8"?>
<Relationships xmlns="http://schemas.openxmlformats.org/package/2006/relationships"><Relationship Id="rId1" Type="http://schemas.openxmlformats.org/officeDocument/2006/relationships/image" Target="../media/image90.jpeg"/><Relationship Id="rId2" Type="http://schemas.openxmlformats.org/officeDocument/2006/relationships/slideLayout" Target="../slideLayouts/slideLayout73.xml"/>
</Relationships>
</file>

<file path=ppt/slides/_rels/slide104.xml.rels><?xml version="1.0" encoding="UTF-8"?>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73.xml"/>
</Relationships>
</file>

<file path=ppt/slides/_rels/slide105.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slideLayout" Target="../slideLayouts/slideLayout73.xml"/>
</Relationships>
</file>

<file path=ppt/slides/_rels/slide106.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slideLayout" Target="../slideLayouts/slideLayout73.xml"/>
</Relationships>
</file>

<file path=ppt/slides/_rels/slide107.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slideLayout" Target="../slideLayouts/slideLayout73.xml"/>
</Relationships>
</file>

<file path=ppt/slides/_rels/slide108.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slideLayout" Target="../slideLayouts/slideLayout73.xml"/>
</Relationships>
</file>

<file path=ppt/slides/_rels/slide109.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97.jpeg"/><Relationship Id="rId2" Type="http://schemas.openxmlformats.org/officeDocument/2006/relationships/slideLayout" Target="../slideLayouts/slideLayout73.xml"/>
</Relationships>
</file>

<file path=ppt/slides/_rels/slide111.xml.rels><?xml version="1.0" encoding="UTF-8"?>
<Relationships xmlns="http://schemas.openxmlformats.org/package/2006/relationships"><Relationship Id="rId1" Type="http://schemas.openxmlformats.org/officeDocument/2006/relationships/image" Target="../media/image98.jpeg"/><Relationship Id="rId2"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99.jpe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100.jpe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102.jpe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105.jpe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106.jpe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image" Target="../media/image107.jpeg"/><Relationship Id="rId2"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image" Target="../media/image109.jpeg"/><Relationship Id="rId2"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image" Target="../media/image112.jpeg"/><Relationship Id="rId2"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image" Target="../media/image113.jpeg"/><Relationship Id="rId2"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image" Target="../media/image114.jpeg"/><Relationship Id="rId2"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image" Target="../media/image115.jpeg"/><Relationship Id="rId2"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116.jpe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2.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6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6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6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6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6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6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6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6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6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6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6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6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6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6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6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6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6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6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6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6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6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6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6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6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61.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61.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6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6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6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6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hyperlink" Target="#Slide 115" TargetMode="External"/><Relationship Id="rId2" Type="http://schemas.openxmlformats.org/officeDocument/2006/relationships/hyperlink" Target="#Slide 71" TargetMode="External"/><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7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73.xml"/>
</Relationships>
</file>

<file path=ppt/slides/_rels/slide71.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73.xml"/>
</Relationships>
</file>

<file path=ppt/slides/_rels/slide7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73.xml"/>
</Relationships>
</file>

<file path=ppt/slides/_rels/slide73.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73.xml"/>
</Relationships>
</file>

<file path=ppt/slides/_rels/slide74.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73.xml"/>
</Relationships>
</file>

<file path=ppt/slides/_rels/slide75.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73.xml"/>
</Relationships>
</file>

<file path=ppt/slides/_rels/slide76.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73.xml"/>
</Relationships>
</file>

<file path=ppt/slides/_rels/slide77.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73.xml"/>
</Relationships>
</file>

<file path=ppt/slides/_rels/slide78.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73.xml"/>
</Relationships>
</file>

<file path=ppt/slides/_rels/slide79.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73.xml"/>
</Relationships>
</file>

<file path=ppt/slides/_rels/slide81.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73.xml"/>
</Relationships>
</file>

<file path=ppt/slides/_rels/slide82.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73.xml"/>
</Relationships>
</file>

<file path=ppt/slides/_rels/slide83.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73.xml"/>
</Relationships>
</file>

<file path=ppt/slides/_rels/slide84.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73.xml"/>
</Relationships>
</file>

<file path=ppt/slides/_rels/slide85.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73.xml"/>
</Relationships>
</file>

<file path=ppt/slides/_rels/slide86.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73.xml"/>
</Relationships>
</file>

<file path=ppt/slides/_rels/slide87.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73.xml"/>
</Relationships>
</file>

<file path=ppt/slides/_rels/slide88.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73.xml"/>
</Relationships>
</file>

<file path=ppt/slides/_rels/slide89.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73.xml"/>
</Relationships>
</file>

<file path=ppt/slides/_rels/slide91.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73.xml"/>
</Relationships>
</file>

<file path=ppt/slides/_rels/slide92.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73.xml"/>
</Relationships>
</file>

<file path=ppt/slides/_rels/slide93.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73.xml"/>
</Relationships>
</file>

<file path=ppt/slides/_rels/slide94.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73.xml"/>
</Relationships>
</file>

<file path=ppt/slides/_rels/slide95.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slideLayout" Target="../slideLayouts/slideLayout73.xml"/>
</Relationships>
</file>

<file path=ppt/slides/_rels/slide96.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73.xml"/>
</Relationships>
</file>

<file path=ppt/slides/_rels/slide97.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73.xml"/>
</Relationships>
</file>

<file path=ppt/slides/_rels/slide98.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73.xml"/>
</Relationships>
</file>

<file path=ppt/slides/_rels/slide99.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1523880" y="1122480"/>
            <a:ext cx="9142200" cy="2385720"/>
          </a:xfrm>
          <a:prstGeom prst="rect">
            <a:avLst/>
          </a:prstGeom>
          <a:noFill/>
          <a:ln>
            <a:noFill/>
          </a:ln>
        </p:spPr>
        <p:style>
          <a:lnRef idx="0"/>
          <a:fillRef idx="0"/>
          <a:effectRef idx="0"/>
          <a:fontRef idx="minor"/>
        </p:style>
        <p:txBody>
          <a:bodyPr lIns="90000" rIns="90000" tIns="45000" bIns="45000" anchor="b"/>
          <a:p>
            <a:pPr algn="ctr">
              <a:lnSpc>
                <a:spcPct val="100000"/>
              </a:lnSpc>
            </a:pPr>
            <a:r>
              <a:rPr b="1" lang="tr-TR" sz="3200" spc="-1" strike="noStrike">
                <a:solidFill>
                  <a:srgbClr val="0d0d0d"/>
                </a:solidFill>
                <a:latin typeface="Calibri"/>
                <a:ea typeface="DejaVu Sans"/>
              </a:rPr>
              <a:t>PREDICTING STUDENT SUCCESS: A CASE STUDY BASED ON THE</a:t>
            </a:r>
            <a:br/>
            <a:r>
              <a:rPr b="1" lang="tr-TR" sz="3200" spc="-1" strike="noStrike">
                <a:solidFill>
                  <a:srgbClr val="0d0d0d"/>
                </a:solidFill>
                <a:latin typeface="Calibri"/>
                <a:ea typeface="DejaVu Sans"/>
              </a:rPr>
              <a:t>TRANSCRIPT AND PERSONAL DATA OF THE GRADUATED STUDENTS AT</a:t>
            </a:r>
            <a:br/>
            <a:r>
              <a:rPr b="1" lang="tr-TR" sz="3200" spc="-1" strike="noStrike">
                <a:solidFill>
                  <a:srgbClr val="0d0d0d"/>
                </a:solidFill>
                <a:latin typeface="Calibri"/>
                <a:ea typeface="DejaVu Sans"/>
              </a:rPr>
              <a:t>COMPUTER ENGINEERING DEPARTMENT, ATILIM UNIVERSITY, TURKEY</a:t>
            </a:r>
            <a:endParaRPr b="0" lang="tr-TR" sz="3200" spc="-1" strike="noStrike">
              <a:latin typeface="Arial"/>
            </a:endParaRPr>
          </a:p>
        </p:txBody>
      </p:sp>
      <p:sp>
        <p:nvSpPr>
          <p:cNvPr id="277" name="CustomShape 2"/>
          <p:cNvSpPr/>
          <p:nvPr/>
        </p:nvSpPr>
        <p:spPr>
          <a:xfrm>
            <a:off x="1523880" y="3602160"/>
            <a:ext cx="9142200" cy="1653840"/>
          </a:xfrm>
          <a:prstGeom prst="rect">
            <a:avLst/>
          </a:prstGeom>
          <a:noFill/>
          <a:ln>
            <a:noFill/>
          </a:ln>
        </p:spPr>
        <p:style>
          <a:lnRef idx="0"/>
          <a:fillRef idx="0"/>
          <a:effectRef idx="0"/>
          <a:fontRef idx="minor"/>
        </p:style>
        <p:txBody>
          <a:bodyPr lIns="90000" rIns="90000" tIns="45000" bIns="45000">
            <a:normAutofit/>
          </a:bodyPr>
          <a:p>
            <a:pPr algn="ctr">
              <a:lnSpc>
                <a:spcPct val="90000"/>
              </a:lnSpc>
              <a:spcBef>
                <a:spcPts val="1001"/>
              </a:spcBef>
            </a:pPr>
            <a:r>
              <a:rPr b="1" lang="tr-TR" sz="2400" spc="-1" strike="noStrike">
                <a:solidFill>
                  <a:srgbClr val="0d0d0d"/>
                </a:solidFill>
                <a:latin typeface="Calibri"/>
                <a:ea typeface="DejaVu Sans"/>
              </a:rPr>
              <a:t>Author : Ulaş Ozan CEYHAN </a:t>
            </a:r>
            <a:br/>
            <a:r>
              <a:rPr b="1" lang="tr-TR" sz="2400" spc="-1" strike="noStrike">
                <a:solidFill>
                  <a:srgbClr val="0d0d0d"/>
                </a:solidFill>
                <a:latin typeface="Calibri"/>
                <a:ea typeface="DejaVu Sans"/>
              </a:rPr>
              <a:t>Supervisor : Assoc. Prof. Murat Karakaya</a:t>
            </a:r>
            <a:endParaRPr b="0" lang="tr-TR" sz="2400" spc="-1" strike="noStrike">
              <a:latin typeface="Arial"/>
            </a:endParaRPr>
          </a:p>
          <a:p>
            <a:pPr algn="ctr">
              <a:lnSpc>
                <a:spcPct val="90000"/>
              </a:lnSpc>
              <a:spcBef>
                <a:spcPts val="1001"/>
              </a:spcBef>
            </a:pPr>
            <a:endParaRPr b="0" lang="tr-TR" sz="2400" spc="-1" strike="noStrike">
              <a:latin typeface="Arial"/>
            </a:endParaRPr>
          </a:p>
          <a:p>
            <a:pPr algn="ctr">
              <a:lnSpc>
                <a:spcPct val="90000"/>
              </a:lnSpc>
              <a:spcBef>
                <a:spcPts val="1001"/>
              </a:spcBef>
            </a:pPr>
            <a:r>
              <a:rPr b="1" lang="tr-TR" sz="2400" spc="-1" strike="noStrike">
                <a:solidFill>
                  <a:srgbClr val="0d0d0d"/>
                </a:solidFill>
                <a:latin typeface="Arial"/>
                <a:ea typeface="DejaVu Sans"/>
              </a:rPr>
              <a:t>28.01.2019</a:t>
            </a:r>
            <a:endParaRPr b="0" lang="tr-TR" sz="2400" spc="-1" strike="noStrike">
              <a:latin typeface="Arial"/>
            </a:endParaRPr>
          </a:p>
          <a:p>
            <a:pPr algn="ctr">
              <a:lnSpc>
                <a:spcPct val="90000"/>
              </a:lnSpc>
              <a:spcBef>
                <a:spcPts val="1001"/>
              </a:spcBef>
            </a:pPr>
            <a:endParaRPr b="0" lang="tr-TR" sz="2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Data Input Sets</a:t>
            </a:r>
            <a:br/>
            <a:endParaRPr b="0" lang="tr-TR" sz="4400" spc="-1" strike="noStrike">
              <a:latin typeface="Arial"/>
            </a:endParaRPr>
          </a:p>
        </p:txBody>
      </p:sp>
      <p:sp>
        <p:nvSpPr>
          <p:cNvPr id="301"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All Courses Taken Before the Target Semester</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This set specifies all courses which are taken between the Target Semester and second semester</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All Courses Taken in The Semester Prior to Target Semester</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It means the previous semester just before the target semester.</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Courses Selected by a Feature Selection</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Another set is created by using Feature Selection Algorithm in order to select the courses.</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Personal Data of Students</a:t>
            </a:r>
            <a:endParaRPr b="0" lang="tr-TR" sz="2800" spc="-1" strike="noStrike">
              <a:latin typeface="Arial"/>
            </a:endParaRPr>
          </a:p>
          <a:p>
            <a:pPr lvl="1" marL="685800" indent="-226800" algn="just">
              <a:lnSpc>
                <a:spcPct val="90000"/>
              </a:lnSpc>
              <a:spcBef>
                <a:spcPts val="499"/>
              </a:spcBef>
              <a:buClr>
                <a:srgbClr val="000000"/>
              </a:buClr>
              <a:buFont typeface="Arial"/>
              <a:buChar char="•"/>
            </a:pPr>
            <a:r>
              <a:rPr b="0" lang="tr-TR" sz="2400" spc="-1" strike="noStrike">
                <a:solidFill>
                  <a:srgbClr val="000000"/>
                </a:solidFill>
                <a:latin typeface="Calibri"/>
                <a:ea typeface="DejaVu Sans"/>
              </a:rPr>
              <a:t>Grade Point Average (GPA), Cumulative Grade Point Average (CGPA), gender, credits, the number of taken courses in a semester (NTC) are considered in this set.</a:t>
            </a:r>
            <a:endParaRPr b="0" lang="tr-TR" sz="24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76" name="Resim 1" descr=""/>
          <p:cNvPicPr/>
          <p:nvPr/>
        </p:nvPicPr>
        <p:blipFill>
          <a:blip r:embed="rId1"/>
          <a:stretch/>
        </p:blipFill>
        <p:spPr>
          <a:xfrm>
            <a:off x="0" y="252360"/>
            <a:ext cx="12191400" cy="6350760"/>
          </a:xfrm>
          <a:prstGeom prst="rect">
            <a:avLst/>
          </a:prstGeom>
          <a:ln>
            <a:noFill/>
          </a:ln>
        </p:spPr>
      </p:pic>
      <p:sp>
        <p:nvSpPr>
          <p:cNvPr id="57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7707880E-33CA-4393-B3FE-F292FB01611D}"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99" dur="indefinite" restart="never" nodeType="tmRoot">
          <p:childTnLst>
            <p:seq>
              <p:cTn id="200" dur="indefinite"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78" name="Resim 1" descr=""/>
          <p:cNvPicPr/>
          <p:nvPr/>
        </p:nvPicPr>
        <p:blipFill>
          <a:blip r:embed="rId1"/>
          <a:stretch/>
        </p:blipFill>
        <p:spPr>
          <a:xfrm>
            <a:off x="0" y="252360"/>
            <a:ext cx="12191400" cy="6350760"/>
          </a:xfrm>
          <a:prstGeom prst="rect">
            <a:avLst/>
          </a:prstGeom>
          <a:ln>
            <a:noFill/>
          </a:ln>
        </p:spPr>
      </p:pic>
      <p:sp>
        <p:nvSpPr>
          <p:cNvPr id="57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6BFE199-6E4D-4CE8-B219-5475BA08596D}"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01" dur="indefinite" restart="never" nodeType="tmRoot">
          <p:childTnLst>
            <p:seq>
              <p:cTn id="202"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80" name="Resim 1" descr=""/>
          <p:cNvPicPr/>
          <p:nvPr/>
        </p:nvPicPr>
        <p:blipFill>
          <a:blip r:embed="rId1"/>
          <a:stretch/>
        </p:blipFill>
        <p:spPr>
          <a:xfrm>
            <a:off x="0" y="252360"/>
            <a:ext cx="12191400" cy="6350760"/>
          </a:xfrm>
          <a:prstGeom prst="rect">
            <a:avLst/>
          </a:prstGeom>
          <a:ln>
            <a:noFill/>
          </a:ln>
        </p:spPr>
      </p:pic>
      <p:sp>
        <p:nvSpPr>
          <p:cNvPr id="58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8515CE7-1D65-46AE-B7F2-C0CE33139D8C}"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03" dur="indefinite" restart="never" nodeType="tmRoot">
          <p:childTnLst>
            <p:seq>
              <p:cTn id="204" dur="indefinite" nodeType="mainSeq"/>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82" name="Resim 1" descr=""/>
          <p:cNvPicPr/>
          <p:nvPr/>
        </p:nvPicPr>
        <p:blipFill>
          <a:blip r:embed="rId1"/>
          <a:stretch/>
        </p:blipFill>
        <p:spPr>
          <a:xfrm>
            <a:off x="0" y="252360"/>
            <a:ext cx="12191400" cy="6350760"/>
          </a:xfrm>
          <a:prstGeom prst="rect">
            <a:avLst/>
          </a:prstGeom>
          <a:ln>
            <a:noFill/>
          </a:ln>
        </p:spPr>
      </p:pic>
      <p:sp>
        <p:nvSpPr>
          <p:cNvPr id="58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7888AE5E-5458-4A55-AC34-0BA2293955C5}"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05" dur="indefinite" restart="never" nodeType="tmRoot">
          <p:childTnLst>
            <p:seq>
              <p:cTn id="206" dur="indefinite" nodeType="mainSeq"/>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84" name="Resim 1" descr=""/>
          <p:cNvPicPr/>
          <p:nvPr/>
        </p:nvPicPr>
        <p:blipFill>
          <a:blip r:embed="rId1"/>
          <a:stretch/>
        </p:blipFill>
        <p:spPr>
          <a:xfrm>
            <a:off x="0" y="252360"/>
            <a:ext cx="12191400" cy="6350760"/>
          </a:xfrm>
          <a:prstGeom prst="rect">
            <a:avLst/>
          </a:prstGeom>
          <a:ln>
            <a:noFill/>
          </a:ln>
        </p:spPr>
      </p:pic>
      <p:sp>
        <p:nvSpPr>
          <p:cNvPr id="58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6979D5D1-C3A9-49F3-AC13-B1166D7D226D}"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07" dur="indefinite" restart="never" nodeType="tmRoot">
          <p:childTnLst>
            <p:seq>
              <p:cTn id="208" dur="indefinite" nodeType="mainSeq"/>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86" name="Resim 1" descr=""/>
          <p:cNvPicPr/>
          <p:nvPr/>
        </p:nvPicPr>
        <p:blipFill>
          <a:blip r:embed="rId1"/>
          <a:stretch/>
        </p:blipFill>
        <p:spPr>
          <a:xfrm>
            <a:off x="0" y="252360"/>
            <a:ext cx="12191400" cy="6350760"/>
          </a:xfrm>
          <a:prstGeom prst="rect">
            <a:avLst/>
          </a:prstGeom>
          <a:ln>
            <a:noFill/>
          </a:ln>
        </p:spPr>
      </p:pic>
      <p:sp>
        <p:nvSpPr>
          <p:cNvPr id="58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A4C66E38-858A-4270-967F-8CB00AD9ED48}"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09" dur="indefinite" restart="never" nodeType="tmRoot">
          <p:childTnLst>
            <p:seq>
              <p:cTn id="210" dur="indefinite" nodeType="mainSeq"/>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88" name="Resim 1" descr=""/>
          <p:cNvPicPr/>
          <p:nvPr/>
        </p:nvPicPr>
        <p:blipFill>
          <a:blip r:embed="rId1"/>
          <a:stretch/>
        </p:blipFill>
        <p:spPr>
          <a:xfrm>
            <a:off x="0" y="252360"/>
            <a:ext cx="12191400" cy="6350760"/>
          </a:xfrm>
          <a:prstGeom prst="rect">
            <a:avLst/>
          </a:prstGeom>
          <a:ln>
            <a:noFill/>
          </a:ln>
        </p:spPr>
      </p:pic>
      <p:sp>
        <p:nvSpPr>
          <p:cNvPr id="58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0582545-843E-49B8-97E5-FA62084039A8}"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11" dur="indefinite" restart="never" nodeType="tmRoot">
          <p:childTnLst>
            <p:seq>
              <p:cTn id="212" dur="indefinite" nodeType="mainSeq"/>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90" name="Resim 1" descr=""/>
          <p:cNvPicPr/>
          <p:nvPr/>
        </p:nvPicPr>
        <p:blipFill>
          <a:blip r:embed="rId1"/>
          <a:stretch/>
        </p:blipFill>
        <p:spPr>
          <a:xfrm>
            <a:off x="0" y="252360"/>
            <a:ext cx="12191400" cy="6350760"/>
          </a:xfrm>
          <a:prstGeom prst="rect">
            <a:avLst/>
          </a:prstGeom>
          <a:ln>
            <a:noFill/>
          </a:ln>
        </p:spPr>
      </p:pic>
      <p:sp>
        <p:nvSpPr>
          <p:cNvPr id="59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4763401-CDE9-4C58-9A2E-0EF7CEF8CD29}"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13" dur="indefinite" restart="never" nodeType="tmRoot">
          <p:childTnLst>
            <p:seq>
              <p:cTn id="214" dur="indefinite" nodeType="mainSeq"/>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92" name="Resim 1" descr=""/>
          <p:cNvPicPr/>
          <p:nvPr/>
        </p:nvPicPr>
        <p:blipFill>
          <a:blip r:embed="rId1"/>
          <a:stretch/>
        </p:blipFill>
        <p:spPr>
          <a:xfrm>
            <a:off x="0" y="252360"/>
            <a:ext cx="12191400" cy="6350760"/>
          </a:xfrm>
          <a:prstGeom prst="rect">
            <a:avLst/>
          </a:prstGeom>
          <a:ln>
            <a:noFill/>
          </a:ln>
        </p:spPr>
      </p:pic>
      <p:sp>
        <p:nvSpPr>
          <p:cNvPr id="59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A2C97621-370C-4E3D-95D6-435492F92848}"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15" dur="indefinite" restart="never" nodeType="tmRoot">
          <p:childTnLst>
            <p:seq>
              <p:cTn id="216" dur="indefinite" nodeType="mainSeq"/>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94" name="Resim 1" descr=""/>
          <p:cNvPicPr/>
          <p:nvPr/>
        </p:nvPicPr>
        <p:blipFill>
          <a:blip r:embed="rId1"/>
          <a:stretch/>
        </p:blipFill>
        <p:spPr>
          <a:xfrm>
            <a:off x="0" y="252360"/>
            <a:ext cx="12191400" cy="6350760"/>
          </a:xfrm>
          <a:prstGeom prst="rect">
            <a:avLst/>
          </a:prstGeom>
          <a:ln>
            <a:noFill/>
          </a:ln>
        </p:spPr>
      </p:pic>
      <p:sp>
        <p:nvSpPr>
          <p:cNvPr id="59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7BDEC0FB-E2B7-4893-82C8-77E149E435F1}"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17" dur="indefinite" restart="never" nodeType="tmRoot">
          <p:childTnLst>
            <p:seq>
              <p:cTn id="218"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0" y="3600"/>
            <a:ext cx="5613120" cy="6856200"/>
          </a:xfrm>
          <a:prstGeom prst="rect">
            <a:avLst/>
          </a:prstGeom>
          <a:gradFill rotWithShape="0">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303" name="Picture 16" descr=""/>
          <p:cNvPicPr/>
          <p:nvPr/>
        </p:nvPicPr>
        <p:blipFill>
          <a:blip r:embed="rId1"/>
          <a:stretch/>
        </p:blipFill>
        <p:spPr>
          <a:xfrm>
            <a:off x="0" y="0"/>
            <a:ext cx="12190320" cy="6856200"/>
          </a:xfrm>
          <a:prstGeom prst="rect">
            <a:avLst/>
          </a:prstGeom>
          <a:ln>
            <a:noFill/>
          </a:ln>
        </p:spPr>
      </p:pic>
      <p:sp>
        <p:nvSpPr>
          <p:cNvPr id="304" name="CustomShape 2"/>
          <p:cNvSpPr/>
          <p:nvPr/>
        </p:nvSpPr>
        <p:spPr>
          <a:xfrm>
            <a:off x="6094080" y="802800"/>
            <a:ext cx="4976280" cy="14522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100" spc="-1" strike="noStrike">
                <a:solidFill>
                  <a:srgbClr val="000000"/>
                </a:solidFill>
                <a:latin typeface="Calibri Light"/>
                <a:ea typeface="DejaVu Sans"/>
              </a:rPr>
              <a:t>Selected Machine Learning Algorithms</a:t>
            </a:r>
            <a:br/>
            <a:endParaRPr b="0" lang="tr-TR" sz="3100" spc="-1" strike="noStrike">
              <a:latin typeface="Arial"/>
            </a:endParaRPr>
          </a:p>
        </p:txBody>
      </p:sp>
      <p:sp>
        <p:nvSpPr>
          <p:cNvPr id="305" name="CustomShape 3"/>
          <p:cNvSpPr/>
          <p:nvPr/>
        </p:nvSpPr>
        <p:spPr>
          <a:xfrm>
            <a:off x="0" y="738720"/>
            <a:ext cx="4998600" cy="5399280"/>
          </a:xfrm>
          <a:custGeom>
            <a:avLst/>
            <a:gdLst/>
            <a:ah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solidFill>
              <a:srgbClr val="b5d2ec"/>
            </a:solidFill>
            <a:round/>
          </a:ln>
        </p:spPr>
        <p:style>
          <a:lnRef idx="2">
            <a:schemeClr val="accent1">
              <a:shade val="50000"/>
            </a:schemeClr>
          </a:lnRef>
          <a:fillRef idx="1">
            <a:schemeClr val="accent1"/>
          </a:fillRef>
          <a:effectRef idx="0">
            <a:schemeClr val="accent1"/>
          </a:effectRef>
          <a:fontRef idx="minor"/>
        </p:style>
      </p:sp>
      <p:pic>
        <p:nvPicPr>
          <p:cNvPr id="306" name="Graphic 11" descr=""/>
          <p:cNvPicPr/>
          <p:nvPr/>
        </p:nvPicPr>
        <p:blipFill>
          <a:blip r:embed="rId2"/>
          <a:stretch/>
        </p:blipFill>
        <p:spPr>
          <a:xfrm>
            <a:off x="450360" y="1629000"/>
            <a:ext cx="3618360" cy="3618360"/>
          </a:xfrm>
          <a:prstGeom prst="rect">
            <a:avLst/>
          </a:prstGeom>
          <a:ln>
            <a:noFill/>
          </a:ln>
        </p:spPr>
      </p:pic>
      <p:sp>
        <p:nvSpPr>
          <p:cNvPr id="307" name="CustomShape 4"/>
          <p:cNvSpPr/>
          <p:nvPr/>
        </p:nvSpPr>
        <p:spPr>
          <a:xfrm>
            <a:off x="6090480" y="2421720"/>
            <a:ext cx="4975920" cy="3637440"/>
          </a:xfrm>
          <a:prstGeom prst="rect">
            <a:avLst/>
          </a:prstGeom>
          <a:noFill/>
          <a:ln>
            <a:noFill/>
          </a:ln>
        </p:spPr>
        <p:style>
          <a:lnRef idx="0"/>
          <a:fillRef idx="0"/>
          <a:effectRef idx="0"/>
          <a:fontRef idx="minor"/>
        </p:style>
        <p:txBody>
          <a:bodyPr lIns="90000" rIns="90000" tIns="45000" bIns="45000" anchor="ctr">
            <a:normAutofit/>
          </a:bodyPr>
          <a:p>
            <a:pPr marL="228600" indent="-22680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Naïve Bayes</a:t>
            </a:r>
            <a:endParaRPr b="0" lang="tr-TR" sz="2000" spc="-1" strike="noStrike">
              <a:latin typeface="Arial"/>
            </a:endParaRPr>
          </a:p>
          <a:p>
            <a:pPr marL="228600" indent="-22680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Multilayer Perceptron</a:t>
            </a:r>
            <a:endParaRPr b="0" lang="tr-TR" sz="2000" spc="-1" strike="noStrike">
              <a:latin typeface="Arial"/>
            </a:endParaRPr>
          </a:p>
          <a:p>
            <a:pPr marL="228600" indent="-22680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SMO</a:t>
            </a:r>
            <a:endParaRPr b="0" lang="tr-TR" sz="2000" spc="-1" strike="noStrike">
              <a:latin typeface="Arial"/>
            </a:endParaRPr>
          </a:p>
          <a:p>
            <a:pPr marL="228600" indent="-22680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J48</a:t>
            </a:r>
            <a:endParaRPr b="0" lang="tr-TR" sz="2000" spc="-1" strike="noStrike">
              <a:latin typeface="Arial"/>
            </a:endParaRPr>
          </a:p>
          <a:p>
            <a:pPr marL="228600" indent="-22680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AdaBoostM1</a:t>
            </a:r>
            <a:endParaRPr b="0" lang="tr-TR" sz="2000" spc="-1" strike="noStrike">
              <a:latin typeface="Arial"/>
            </a:endParaRPr>
          </a:p>
          <a:p>
            <a:pPr>
              <a:lnSpc>
                <a:spcPct val="90000"/>
              </a:lnSpc>
              <a:spcBef>
                <a:spcPts val="1001"/>
              </a:spcBef>
            </a:pPr>
            <a:endParaRPr b="0" lang="tr-TR" sz="20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96" name="Resim 1" descr=""/>
          <p:cNvPicPr/>
          <p:nvPr/>
        </p:nvPicPr>
        <p:blipFill>
          <a:blip r:embed="rId1"/>
          <a:stretch/>
        </p:blipFill>
        <p:spPr>
          <a:xfrm>
            <a:off x="0" y="252360"/>
            <a:ext cx="12191400" cy="6350760"/>
          </a:xfrm>
          <a:prstGeom prst="rect">
            <a:avLst/>
          </a:prstGeom>
          <a:ln>
            <a:noFill/>
          </a:ln>
        </p:spPr>
      </p:pic>
      <p:sp>
        <p:nvSpPr>
          <p:cNvPr id="59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80F33C4-2CFB-47A2-A803-CF5588CF97B7}"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19" dur="indefinite" restart="never" nodeType="tmRoot">
          <p:childTnLst>
            <p:seq>
              <p:cTn id="220" dur="indefinite" nodeType="mainSeq"/>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98" name="Resim 1" descr=""/>
          <p:cNvPicPr/>
          <p:nvPr/>
        </p:nvPicPr>
        <p:blipFill>
          <a:blip r:embed="rId1"/>
          <a:stretch/>
        </p:blipFill>
        <p:spPr>
          <a:xfrm>
            <a:off x="0" y="252360"/>
            <a:ext cx="12191400" cy="6350760"/>
          </a:xfrm>
          <a:prstGeom prst="rect">
            <a:avLst/>
          </a:prstGeom>
          <a:ln>
            <a:noFill/>
          </a:ln>
        </p:spPr>
      </p:pic>
      <p:sp>
        <p:nvSpPr>
          <p:cNvPr id="59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060DB7A-62D6-410F-B769-26FD9335D805}"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21" dur="indefinite" restart="never" nodeType="tmRoot">
          <p:childTnLst>
            <p:seq>
              <p:cTn id="222" dur="indefinite" nodeType="mainSeq"/>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00" name="Resim 1" descr=""/>
          <p:cNvPicPr/>
          <p:nvPr/>
        </p:nvPicPr>
        <p:blipFill>
          <a:blip r:embed="rId1"/>
          <a:stretch/>
        </p:blipFill>
        <p:spPr>
          <a:xfrm>
            <a:off x="0" y="252360"/>
            <a:ext cx="12191400" cy="6350760"/>
          </a:xfrm>
          <a:prstGeom prst="rect">
            <a:avLst/>
          </a:prstGeom>
          <a:ln>
            <a:noFill/>
          </a:ln>
        </p:spPr>
      </p:pic>
      <p:sp>
        <p:nvSpPr>
          <p:cNvPr id="60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686BBE6-4898-4933-A0DD-7366CDDE32F3}"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23" dur="indefinite" restart="never" nodeType="tmRoot">
          <p:childTnLst>
            <p:seq>
              <p:cTn id="224" dur="indefinite" nodeType="mainSeq"/>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02" name="Resim 1" descr=""/>
          <p:cNvPicPr/>
          <p:nvPr/>
        </p:nvPicPr>
        <p:blipFill>
          <a:blip r:embed="rId1"/>
          <a:stretch/>
        </p:blipFill>
        <p:spPr>
          <a:xfrm>
            <a:off x="0" y="252360"/>
            <a:ext cx="12191400" cy="6350760"/>
          </a:xfrm>
          <a:prstGeom prst="rect">
            <a:avLst/>
          </a:prstGeom>
          <a:ln>
            <a:noFill/>
          </a:ln>
        </p:spPr>
      </p:pic>
      <p:sp>
        <p:nvSpPr>
          <p:cNvPr id="60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C6E938B8-E9FB-40D6-BDD7-FCD54214087D}"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25" dur="indefinite" restart="never" nodeType="tmRoot">
          <p:childTnLst>
            <p:seq>
              <p:cTn id="226" dur="indefinite" nodeType="mainSeq"/>
              <p:prevCondLst>
                <p:cond delay="0" evt="onPrev">
                  <p:tgtEl>
                    <p:sldTgt/>
                  </p:tgtEl>
                </p:cond>
              </p:prevCondLst>
              <p:nextCondLst>
                <p:cond delay="0"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04" name="Resim 1" descr=""/>
          <p:cNvPicPr/>
          <p:nvPr/>
        </p:nvPicPr>
        <p:blipFill>
          <a:blip r:embed="rId1"/>
          <a:stretch/>
        </p:blipFill>
        <p:spPr>
          <a:xfrm>
            <a:off x="0" y="252360"/>
            <a:ext cx="12191400" cy="6350760"/>
          </a:xfrm>
          <a:prstGeom prst="rect">
            <a:avLst/>
          </a:prstGeom>
          <a:ln>
            <a:noFill/>
          </a:ln>
        </p:spPr>
      </p:pic>
      <p:sp>
        <p:nvSpPr>
          <p:cNvPr id="60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3E083BA-E55A-4275-BD20-BC077726725E}"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27" dur="indefinite" restart="never" nodeType="tmRoot">
          <p:childTnLst>
            <p:seq>
              <p:cTn id="228" dur="indefinite" nodeType="mainSeq"/>
              <p:prevCondLst>
                <p:cond delay="0" evt="onPrev">
                  <p:tgtEl>
                    <p:sldTgt/>
                  </p:tgtEl>
                </p:cond>
              </p:prevCondLst>
              <p:nextCondLst>
                <p:cond delay="0"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6" name="Resim 1" descr=""/>
          <p:cNvPicPr/>
          <p:nvPr/>
        </p:nvPicPr>
        <p:blipFill>
          <a:blip r:embed="rId1"/>
          <a:stretch/>
        </p:blipFill>
        <p:spPr>
          <a:xfrm>
            <a:off x="0" y="1724040"/>
            <a:ext cx="12191400" cy="3407760"/>
          </a:xfrm>
          <a:prstGeom prst="rect">
            <a:avLst/>
          </a:prstGeom>
          <a:ln>
            <a:noFill/>
          </a:ln>
        </p:spPr>
      </p:pic>
      <p:sp>
        <p:nvSpPr>
          <p:cNvPr id="60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AF3FA1B9-B778-4983-867B-236D4A6B7062}"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29" dur="indefinite" restart="never" nodeType="tmRoot">
          <p:childTnLst>
            <p:seq>
              <p:cTn id="230" dur="indefinite" nodeType="mainSeq"/>
              <p:prevCondLst>
                <p:cond delay="0" evt="onPrev">
                  <p:tgtEl>
                    <p:sldTgt/>
                  </p:tgtEl>
                </p:cond>
              </p:prevCondLst>
              <p:nextCondLst>
                <p:cond delay="0"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8" name="Resim 1" descr=""/>
          <p:cNvPicPr/>
          <p:nvPr/>
        </p:nvPicPr>
        <p:blipFill>
          <a:blip r:embed="rId1"/>
          <a:stretch/>
        </p:blipFill>
        <p:spPr>
          <a:xfrm>
            <a:off x="0" y="1724040"/>
            <a:ext cx="12191400" cy="3407760"/>
          </a:xfrm>
          <a:prstGeom prst="rect">
            <a:avLst/>
          </a:prstGeom>
          <a:ln>
            <a:noFill/>
          </a:ln>
        </p:spPr>
      </p:pic>
      <p:sp>
        <p:nvSpPr>
          <p:cNvPr id="60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CF0CA1E7-1517-4464-960B-F33C12EFBB1A}"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31" dur="indefinite" restart="never" nodeType="tmRoot">
          <p:childTnLst>
            <p:seq>
              <p:cTn id="232" dur="indefinite" nodeType="mainSeq"/>
              <p:prevCondLst>
                <p:cond delay="0" evt="onPrev">
                  <p:tgtEl>
                    <p:sldTgt/>
                  </p:tgtEl>
                </p:cond>
              </p:prevCondLst>
              <p:nextCondLst>
                <p:cond delay="0"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10" name="Resim 1" descr=""/>
          <p:cNvPicPr/>
          <p:nvPr/>
        </p:nvPicPr>
        <p:blipFill>
          <a:blip r:embed="rId1"/>
          <a:stretch/>
        </p:blipFill>
        <p:spPr>
          <a:xfrm>
            <a:off x="0" y="1724040"/>
            <a:ext cx="12191400" cy="3407760"/>
          </a:xfrm>
          <a:prstGeom prst="rect">
            <a:avLst/>
          </a:prstGeom>
          <a:ln>
            <a:noFill/>
          </a:ln>
        </p:spPr>
      </p:pic>
      <p:sp>
        <p:nvSpPr>
          <p:cNvPr id="61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A303EA94-494E-4E99-B03D-FF846602C680}"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33" dur="indefinite" restart="never" nodeType="tmRoot">
          <p:childTnLst>
            <p:seq>
              <p:cTn id="234" dur="indefinite" nodeType="mainSeq"/>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12" name="Resim 1" descr=""/>
          <p:cNvPicPr/>
          <p:nvPr/>
        </p:nvPicPr>
        <p:blipFill>
          <a:blip r:embed="rId1"/>
          <a:stretch/>
        </p:blipFill>
        <p:spPr>
          <a:xfrm>
            <a:off x="0" y="1724040"/>
            <a:ext cx="12191400" cy="3407760"/>
          </a:xfrm>
          <a:prstGeom prst="rect">
            <a:avLst/>
          </a:prstGeom>
          <a:ln>
            <a:noFill/>
          </a:ln>
        </p:spPr>
      </p:pic>
      <p:sp>
        <p:nvSpPr>
          <p:cNvPr id="61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7340740-637D-481F-86F3-3F2C80C9E278}"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35" dur="indefinite" restart="never" nodeType="tmRoot">
          <p:childTnLst>
            <p:seq>
              <p:cTn id="236" dur="indefinite" nodeType="mainSeq"/>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14" name="Resim 1" descr=""/>
          <p:cNvPicPr/>
          <p:nvPr/>
        </p:nvPicPr>
        <p:blipFill>
          <a:blip r:embed="rId1"/>
          <a:stretch/>
        </p:blipFill>
        <p:spPr>
          <a:xfrm>
            <a:off x="0" y="1724040"/>
            <a:ext cx="12191400" cy="3407760"/>
          </a:xfrm>
          <a:prstGeom prst="rect">
            <a:avLst/>
          </a:prstGeom>
          <a:ln>
            <a:noFill/>
          </a:ln>
        </p:spPr>
      </p:pic>
      <p:sp>
        <p:nvSpPr>
          <p:cNvPr id="61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7A33762-CE3E-4E65-94A9-1BF087B610C6}"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37" dur="indefinite" restart="never" nodeType="tmRoot">
          <p:childTnLst>
            <p:seq>
              <p:cTn id="238"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p>
            <a:pPr algn="ctr">
              <a:lnSpc>
                <a:spcPct val="100000"/>
              </a:lnSpc>
            </a:pPr>
            <a:r>
              <a:rPr b="0" lang="tr-TR" sz="3700" spc="-1" strike="noStrike">
                <a:solidFill>
                  <a:srgbClr val="000000"/>
                </a:solidFill>
                <a:latin typeface="Calibri Light"/>
              </a:rPr>
              <a:t>Naïve Bayes</a:t>
            </a:r>
            <a:endParaRPr b="0" lang="tr-TR" sz="3700" spc="-1" strike="noStrike">
              <a:latin typeface="Arial"/>
            </a:endParaRPr>
          </a:p>
        </p:txBody>
      </p:sp>
      <p:sp>
        <p:nvSpPr>
          <p:cNvPr id="309" name="CustomShape 2"/>
          <p:cNvSpPr/>
          <p:nvPr/>
        </p:nvSpPr>
        <p:spPr>
          <a:xfrm>
            <a:off x="609480" y="1604520"/>
            <a:ext cx="109720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tr-TR" sz="2000" spc="-1" strike="noStrike">
                <a:solidFill>
                  <a:srgbClr val="000000"/>
                </a:solidFill>
                <a:latin typeface="Calibri"/>
              </a:rPr>
              <a:t>It uses probabilistic relationships among the predictors</a:t>
            </a:r>
            <a:endParaRPr b="0" lang="tr-TR" sz="2000" spc="-1" strike="noStrike">
              <a:latin typeface="Arial"/>
            </a:endParaRPr>
          </a:p>
          <a:p>
            <a:pPr marL="432000" indent="-323640">
              <a:lnSpc>
                <a:spcPct val="100000"/>
              </a:lnSpc>
              <a:spcBef>
                <a:spcPts val="1417"/>
              </a:spcBef>
              <a:buClr>
                <a:srgbClr val="000000"/>
              </a:buClr>
              <a:buSzPct val="45000"/>
              <a:buFont typeface="Wingdings" charset="2"/>
              <a:buChar char=""/>
            </a:pPr>
            <a:r>
              <a:rPr b="0" lang="tr-TR" sz="2000" spc="-1" strike="noStrike">
                <a:solidFill>
                  <a:srgbClr val="000000"/>
                </a:solidFill>
                <a:latin typeface="Calibri"/>
              </a:rPr>
              <a:t>Independent data</a:t>
            </a:r>
            <a:endParaRPr b="0" lang="tr-TR" sz="2000" spc="-1" strike="noStrike">
              <a:latin typeface="Arial"/>
            </a:endParaRPr>
          </a:p>
          <a:p>
            <a:pPr marL="432000" indent="-323640">
              <a:lnSpc>
                <a:spcPct val="100000"/>
              </a:lnSpc>
              <a:spcBef>
                <a:spcPts val="1417"/>
              </a:spcBef>
              <a:buClr>
                <a:srgbClr val="000000"/>
              </a:buClr>
              <a:buSzPct val="45000"/>
              <a:buFont typeface="Wingdings" charset="2"/>
              <a:buChar char=""/>
            </a:pPr>
            <a:r>
              <a:rPr b="0" lang="tr-TR" sz="2000" spc="-1" strike="noStrike">
                <a:solidFill>
                  <a:srgbClr val="000000"/>
                </a:solidFill>
                <a:latin typeface="Calibri"/>
              </a:rPr>
              <a:t>Training data are large or moderate</a:t>
            </a:r>
            <a:endParaRPr b="0" lang="tr-TR" sz="20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16" name="Resim 1" descr=""/>
          <p:cNvPicPr/>
          <p:nvPr/>
        </p:nvPicPr>
        <p:blipFill>
          <a:blip r:embed="rId1"/>
          <a:stretch/>
        </p:blipFill>
        <p:spPr>
          <a:xfrm>
            <a:off x="0" y="1724040"/>
            <a:ext cx="12191400" cy="3407760"/>
          </a:xfrm>
          <a:prstGeom prst="rect">
            <a:avLst/>
          </a:prstGeom>
          <a:ln>
            <a:noFill/>
          </a:ln>
        </p:spPr>
      </p:pic>
      <p:sp>
        <p:nvSpPr>
          <p:cNvPr id="61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88B606A2-9D18-4B26-BA48-86232B840D0C}"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39" dur="indefinite" restart="never" nodeType="tmRoot">
          <p:childTnLst>
            <p:seq>
              <p:cTn id="240" dur="indefinite" nodeType="mainSeq"/>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18" name="Resim 1" descr=""/>
          <p:cNvPicPr/>
          <p:nvPr/>
        </p:nvPicPr>
        <p:blipFill>
          <a:blip r:embed="rId1"/>
          <a:stretch/>
        </p:blipFill>
        <p:spPr>
          <a:xfrm>
            <a:off x="0" y="1724040"/>
            <a:ext cx="12191400" cy="3407760"/>
          </a:xfrm>
          <a:prstGeom prst="rect">
            <a:avLst/>
          </a:prstGeom>
          <a:ln>
            <a:noFill/>
          </a:ln>
        </p:spPr>
      </p:pic>
      <p:sp>
        <p:nvSpPr>
          <p:cNvPr id="61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D11E4750-D53E-4CED-91DC-4FCB30E39435}"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41" dur="indefinite" restart="never" nodeType="tmRoot">
          <p:childTnLst>
            <p:seq>
              <p:cTn id="242" dur="indefinite" nodeType="mainSeq"/>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20" name="Resim 1" descr=""/>
          <p:cNvPicPr/>
          <p:nvPr/>
        </p:nvPicPr>
        <p:blipFill>
          <a:blip r:embed="rId1"/>
          <a:stretch/>
        </p:blipFill>
        <p:spPr>
          <a:xfrm>
            <a:off x="0" y="1724040"/>
            <a:ext cx="12191400" cy="3407760"/>
          </a:xfrm>
          <a:prstGeom prst="rect">
            <a:avLst/>
          </a:prstGeom>
          <a:ln>
            <a:noFill/>
          </a:ln>
        </p:spPr>
      </p:pic>
      <p:sp>
        <p:nvSpPr>
          <p:cNvPr id="62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698E68E5-DA52-43E4-B813-3BDA228B752E}"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43" dur="indefinite" restart="never" nodeType="tmRoot">
          <p:childTnLst>
            <p:seq>
              <p:cTn id="244" dur="indefinite" nodeType="mainSeq"/>
              <p:prevCondLst>
                <p:cond delay="0" evt="onPrev">
                  <p:tgtEl>
                    <p:sldTgt/>
                  </p:tgtEl>
                </p:cond>
              </p:prevCondLst>
              <p:nextCondLst>
                <p:cond delay="0"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22" name="Resim 1" descr=""/>
          <p:cNvPicPr/>
          <p:nvPr/>
        </p:nvPicPr>
        <p:blipFill>
          <a:blip r:embed="rId1"/>
          <a:stretch/>
        </p:blipFill>
        <p:spPr>
          <a:xfrm>
            <a:off x="0" y="1724040"/>
            <a:ext cx="12191400" cy="3407760"/>
          </a:xfrm>
          <a:prstGeom prst="rect">
            <a:avLst/>
          </a:prstGeom>
          <a:ln>
            <a:noFill/>
          </a:ln>
        </p:spPr>
      </p:pic>
      <p:sp>
        <p:nvSpPr>
          <p:cNvPr id="62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6D89BE00-222B-4F1E-BFEF-69B926314B54}"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45" dur="indefinite" restart="never" nodeType="tmRoot">
          <p:childTnLst>
            <p:seq>
              <p:cTn id="246" dur="indefinite" nodeType="mainSeq"/>
              <p:prevCondLst>
                <p:cond delay="0" evt="onPrev">
                  <p:tgtEl>
                    <p:sldTgt/>
                  </p:tgtEl>
                </p:cond>
              </p:prevCondLst>
              <p:nextCondLst>
                <p:cond delay="0"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24" name="Resim 1" descr=""/>
          <p:cNvPicPr/>
          <p:nvPr/>
        </p:nvPicPr>
        <p:blipFill>
          <a:blip r:embed="rId1"/>
          <a:stretch/>
        </p:blipFill>
        <p:spPr>
          <a:xfrm>
            <a:off x="0" y="1724040"/>
            <a:ext cx="12191400" cy="3407760"/>
          </a:xfrm>
          <a:prstGeom prst="rect">
            <a:avLst/>
          </a:prstGeom>
          <a:ln>
            <a:noFill/>
          </a:ln>
        </p:spPr>
      </p:pic>
      <p:sp>
        <p:nvSpPr>
          <p:cNvPr id="62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8380F7D9-2406-42AB-8ED2-9C3A3CB393CE}"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47" dur="indefinite" restart="never" nodeType="tmRoot">
          <p:childTnLst>
            <p:seq>
              <p:cTn id="248" dur="indefinite" nodeType="mainSeq"/>
              <p:prevCondLst>
                <p:cond delay="0" evt="onPrev">
                  <p:tgtEl>
                    <p:sldTgt/>
                  </p:tgtEl>
                </p:cond>
              </p:prevCondLst>
              <p:nextCondLst>
                <p:cond delay="0"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26" name="Resim 1" descr=""/>
          <p:cNvPicPr/>
          <p:nvPr/>
        </p:nvPicPr>
        <p:blipFill>
          <a:blip r:embed="rId1"/>
          <a:stretch/>
        </p:blipFill>
        <p:spPr>
          <a:xfrm>
            <a:off x="0" y="1724040"/>
            <a:ext cx="12191400" cy="3407760"/>
          </a:xfrm>
          <a:prstGeom prst="rect">
            <a:avLst/>
          </a:prstGeom>
          <a:ln>
            <a:noFill/>
          </a:ln>
        </p:spPr>
      </p:pic>
      <p:sp>
        <p:nvSpPr>
          <p:cNvPr id="62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76C8641-B831-4060-8F6F-E2C7717997E6}"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49" dur="indefinite" restart="never" nodeType="tmRoot">
          <p:childTnLst>
            <p:seq>
              <p:cTn id="250" dur="indefinite" nodeType="mainSeq"/>
              <p:prevCondLst>
                <p:cond delay="0" evt="onPrev">
                  <p:tgtEl>
                    <p:sldTgt/>
                  </p:tgtEl>
                </p:cond>
              </p:prevCondLst>
              <p:nextCondLst>
                <p:cond delay="0"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28" name="Resim 1" descr=""/>
          <p:cNvPicPr/>
          <p:nvPr/>
        </p:nvPicPr>
        <p:blipFill>
          <a:blip r:embed="rId1"/>
          <a:stretch/>
        </p:blipFill>
        <p:spPr>
          <a:xfrm>
            <a:off x="0" y="1724040"/>
            <a:ext cx="12191400" cy="3407760"/>
          </a:xfrm>
          <a:prstGeom prst="rect">
            <a:avLst/>
          </a:prstGeom>
          <a:ln>
            <a:noFill/>
          </a:ln>
        </p:spPr>
      </p:pic>
      <p:sp>
        <p:nvSpPr>
          <p:cNvPr id="62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A03467F-0C64-4628-85AB-0F7094B168D2}"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51" dur="indefinite" restart="never" nodeType="tmRoot">
          <p:childTnLst>
            <p:seq>
              <p:cTn id="252" dur="indefinite" nodeType="mainSeq"/>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30" name="Resim 1" descr=""/>
          <p:cNvPicPr/>
          <p:nvPr/>
        </p:nvPicPr>
        <p:blipFill>
          <a:blip r:embed="rId1"/>
          <a:stretch/>
        </p:blipFill>
        <p:spPr>
          <a:xfrm>
            <a:off x="0" y="1724040"/>
            <a:ext cx="12191400" cy="3407760"/>
          </a:xfrm>
          <a:prstGeom prst="rect">
            <a:avLst/>
          </a:prstGeom>
          <a:ln>
            <a:noFill/>
          </a:ln>
        </p:spPr>
      </p:pic>
      <p:sp>
        <p:nvSpPr>
          <p:cNvPr id="63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6F85085-F58A-49FD-BF1F-6A7576B75A89}"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53" dur="indefinite" restart="never" nodeType="tmRoot">
          <p:childTnLst>
            <p:seq>
              <p:cTn id="254" dur="indefinite" nodeType="mainSeq"/>
              <p:prevCondLst>
                <p:cond delay="0" evt="onPrev">
                  <p:tgtEl>
                    <p:sldTgt/>
                  </p:tgtEl>
                </p:cond>
              </p:prevCondLst>
              <p:nextCondLst>
                <p:cond delay="0"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32" name="Resim 1" descr=""/>
          <p:cNvPicPr/>
          <p:nvPr/>
        </p:nvPicPr>
        <p:blipFill>
          <a:blip r:embed="rId1"/>
          <a:stretch/>
        </p:blipFill>
        <p:spPr>
          <a:xfrm>
            <a:off x="0" y="1724040"/>
            <a:ext cx="12191400" cy="3407760"/>
          </a:xfrm>
          <a:prstGeom prst="rect">
            <a:avLst/>
          </a:prstGeom>
          <a:ln>
            <a:noFill/>
          </a:ln>
        </p:spPr>
      </p:pic>
      <p:sp>
        <p:nvSpPr>
          <p:cNvPr id="63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8E9B0A3F-E810-403D-A70A-574245F8C7B7}"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55" dur="indefinite" restart="never" nodeType="tmRoot">
          <p:childTnLst>
            <p:seq>
              <p:cTn id="256" dur="indefinite" nodeType="mainSeq"/>
              <p:prevCondLst>
                <p:cond delay="0" evt="onPrev">
                  <p:tgtEl>
                    <p:sldTgt/>
                  </p:tgtEl>
                </p:cond>
              </p:prevCondLst>
              <p:nextCondLst>
                <p:cond delay="0"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34" name="Resim 1" descr=""/>
          <p:cNvPicPr/>
          <p:nvPr/>
        </p:nvPicPr>
        <p:blipFill>
          <a:blip r:embed="rId1"/>
          <a:stretch/>
        </p:blipFill>
        <p:spPr>
          <a:xfrm>
            <a:off x="0" y="1724040"/>
            <a:ext cx="12191400" cy="3407760"/>
          </a:xfrm>
          <a:prstGeom prst="rect">
            <a:avLst/>
          </a:prstGeom>
          <a:ln>
            <a:noFill/>
          </a:ln>
        </p:spPr>
      </p:pic>
      <p:sp>
        <p:nvSpPr>
          <p:cNvPr id="63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11EC6204-1290-424D-829D-F4FBD38BD651}"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57" dur="indefinite" restart="never" nodeType="tmRoot">
          <p:childTnLst>
            <p:seq>
              <p:cTn id="258"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838080" y="365040"/>
            <a:ext cx="10513800" cy="1323720"/>
          </a:xfrm>
          <a:prstGeom prst="rect">
            <a:avLst/>
          </a:prstGeom>
          <a:noFill/>
          <a:ln>
            <a:noFill/>
          </a:ln>
        </p:spPr>
        <p:style>
          <a:lnRef idx="0"/>
          <a:fillRef idx="0"/>
          <a:effectRef idx="0"/>
          <a:fontRef idx="minor"/>
        </p:style>
      </p:sp>
      <p:graphicFrame>
        <p:nvGraphicFramePr>
          <p:cNvPr id="311" name="Table 2"/>
          <p:cNvGraphicFramePr/>
          <p:nvPr/>
        </p:nvGraphicFramePr>
        <p:xfrm>
          <a:off x="5818680" y="2906640"/>
          <a:ext cx="3873600" cy="1336320"/>
        </p:xfrm>
        <a:graphic>
          <a:graphicData uri="http://schemas.openxmlformats.org/drawingml/2006/table">
            <a:tbl>
              <a:tblPr/>
              <a:tblGrid>
                <a:gridCol w="1470960"/>
                <a:gridCol w="1204920"/>
                <a:gridCol w="1198080"/>
              </a:tblGrid>
              <a:tr h="622440">
                <a:tc>
                  <a:txBody>
                    <a:bodyPr/>
                    <a:p>
                      <a:pPr>
                        <a:lnSpc>
                          <a:spcPct val="100000"/>
                        </a:lnSpc>
                      </a:pPr>
                      <a:r>
                        <a:rPr b="1" lang="tr-TR" sz="1800" spc="-1" strike="noStrike">
                          <a:solidFill>
                            <a:srgbClr val="ffffff"/>
                          </a:solidFill>
                          <a:latin typeface="Calibri"/>
                        </a:rPr>
                        <a:t>MATH151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passed</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failed</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57120">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2/3</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0/1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57120">
                <a:tc>
                  <a:txBody>
                    <a:bodyPr/>
                    <a:p>
                      <a:pPr>
                        <a:lnSpc>
                          <a:spcPct val="100000"/>
                        </a:lnSpc>
                      </a:pPr>
                      <a:r>
                        <a:rPr b="0" lang="tr-TR" sz="1800" spc="-1" strike="noStrike">
                          <a:solidFill>
                            <a:srgbClr val="000000"/>
                          </a:solidFill>
                          <a:latin typeface="Calibri"/>
                        </a:rPr>
                        <a:t>fail</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1/3</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1/1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graphicFrame>
        <p:nvGraphicFramePr>
          <p:cNvPr id="312" name="Table 3"/>
          <p:cNvGraphicFramePr/>
          <p:nvPr/>
        </p:nvGraphicFramePr>
        <p:xfrm>
          <a:off x="1606680" y="560880"/>
          <a:ext cx="8168040" cy="1853280"/>
        </p:xfrm>
        <a:graphic>
          <a:graphicData uri="http://schemas.openxmlformats.org/drawingml/2006/table">
            <a:tbl>
              <a:tblPr/>
              <a:tblGrid>
                <a:gridCol w="2041920"/>
                <a:gridCol w="2041920"/>
                <a:gridCol w="2041920"/>
                <a:gridCol w="2042640"/>
              </a:tblGrid>
              <a:tr h="370800">
                <a:tc>
                  <a:txBody>
                    <a:bodyPr/>
                    <a:p>
                      <a:pPr>
                        <a:lnSpc>
                          <a:spcPct val="100000"/>
                        </a:lnSpc>
                      </a:pPr>
                      <a:r>
                        <a:rPr b="1" lang="tr-TR" sz="1800" spc="-1" strike="noStrike">
                          <a:solidFill>
                            <a:srgbClr val="ffffff"/>
                          </a:solidFill>
                          <a:latin typeface="Calibri"/>
                        </a:rPr>
                        <a:t>Student</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MATH151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MATH152</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MATH276</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70800">
                <a:tc>
                  <a:txBody>
                    <a:bodyPr/>
                    <a:p>
                      <a:pPr>
                        <a:lnSpc>
                          <a:spcPct val="100000"/>
                        </a:lnSpc>
                      </a:pPr>
                      <a:r>
                        <a:rPr b="0" lang="tr-TR" sz="1800" spc="-1" strike="noStrike">
                          <a:solidFill>
                            <a:srgbClr val="000000"/>
                          </a:solidFill>
                          <a:latin typeface="Calibri"/>
                        </a:rPr>
                        <a:t>S1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fail</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70800">
                <a:tc>
                  <a:txBody>
                    <a:bodyPr/>
                    <a:p>
                      <a:pPr>
                        <a:lnSpc>
                          <a:spcPct val="100000"/>
                        </a:lnSpc>
                      </a:pPr>
                      <a:r>
                        <a:rPr b="0" lang="tr-TR" sz="1800" spc="-1" strike="noStrike">
                          <a:solidFill>
                            <a:srgbClr val="000000"/>
                          </a:solidFill>
                          <a:latin typeface="Calibri"/>
                        </a:rPr>
                        <a:t>S2</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fail</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fail</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fail</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70800">
                <a:tc>
                  <a:txBody>
                    <a:bodyPr/>
                    <a:p>
                      <a:pPr>
                        <a:lnSpc>
                          <a:spcPct val="100000"/>
                        </a:lnSpc>
                      </a:pPr>
                      <a:r>
                        <a:rPr b="0" lang="tr-TR" sz="1800" spc="-1" strike="noStrike">
                          <a:solidFill>
                            <a:srgbClr val="000000"/>
                          </a:solidFill>
                          <a:latin typeface="Calibri"/>
                        </a:rPr>
                        <a:t>S3</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70440">
                <a:tc>
                  <a:txBody>
                    <a:bodyPr/>
                    <a:p>
                      <a:pPr>
                        <a:lnSpc>
                          <a:spcPct val="100000"/>
                        </a:lnSpc>
                      </a:pPr>
                      <a:r>
                        <a:rPr b="0" lang="tr-TR" sz="1800" spc="-1" strike="noStrike">
                          <a:solidFill>
                            <a:srgbClr val="000000"/>
                          </a:solidFill>
                          <a:latin typeface="Calibri"/>
                        </a:rPr>
                        <a:t>S4</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fail</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graphicFrame>
        <p:nvGraphicFramePr>
          <p:cNvPr id="313" name="Table 4"/>
          <p:cNvGraphicFramePr/>
          <p:nvPr/>
        </p:nvGraphicFramePr>
        <p:xfrm>
          <a:off x="1371600" y="2878200"/>
          <a:ext cx="3477960" cy="1336320"/>
        </p:xfrm>
        <a:graphic>
          <a:graphicData uri="http://schemas.openxmlformats.org/drawingml/2006/table">
            <a:tbl>
              <a:tblPr/>
              <a:tblGrid>
                <a:gridCol w="1391760"/>
                <a:gridCol w="1172880"/>
                <a:gridCol w="913680"/>
              </a:tblGrid>
              <a:tr h="622440">
                <a:tc>
                  <a:txBody>
                    <a:bodyPr/>
                    <a:p>
                      <a:pPr>
                        <a:lnSpc>
                          <a:spcPct val="100000"/>
                        </a:lnSpc>
                      </a:pPr>
                      <a:r>
                        <a:rPr b="1" lang="tr-TR" sz="1800" spc="-1" strike="noStrike">
                          <a:solidFill>
                            <a:srgbClr val="ffffff"/>
                          </a:solidFill>
                          <a:latin typeface="Calibri"/>
                        </a:rPr>
                        <a:t>MATH152</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passed</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failed</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57120">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2/3</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0/1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357120">
                <a:tc>
                  <a:txBody>
                    <a:bodyPr/>
                    <a:p>
                      <a:pPr>
                        <a:lnSpc>
                          <a:spcPct val="100000"/>
                        </a:lnSpc>
                      </a:pPr>
                      <a:r>
                        <a:rPr b="0" lang="tr-TR" sz="1800" spc="-1" strike="noStrike">
                          <a:solidFill>
                            <a:srgbClr val="000000"/>
                          </a:solidFill>
                          <a:latin typeface="Calibri"/>
                        </a:rPr>
                        <a:t>fail</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1/3</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1/1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graphicFrame>
        <p:nvGraphicFramePr>
          <p:cNvPr id="314" name="Table 5"/>
          <p:cNvGraphicFramePr/>
          <p:nvPr/>
        </p:nvGraphicFramePr>
        <p:xfrm>
          <a:off x="1576080" y="5167440"/>
          <a:ext cx="8168040" cy="740880"/>
        </p:xfrm>
        <a:graphic>
          <a:graphicData uri="http://schemas.openxmlformats.org/drawingml/2006/table">
            <a:tbl>
              <a:tblPr/>
              <a:tblGrid>
                <a:gridCol w="2041920"/>
                <a:gridCol w="2041920"/>
                <a:gridCol w="2041920"/>
                <a:gridCol w="2042640"/>
              </a:tblGrid>
              <a:tr h="370800">
                <a:tc>
                  <a:txBody>
                    <a:bodyPr/>
                    <a:p>
                      <a:pPr>
                        <a:lnSpc>
                          <a:spcPct val="100000"/>
                        </a:lnSpc>
                      </a:pPr>
                      <a:r>
                        <a:rPr b="1" lang="tr-TR" sz="1800" spc="-1" strike="noStrike">
                          <a:solidFill>
                            <a:srgbClr val="ffffff"/>
                          </a:solidFill>
                          <a:latin typeface="Calibri"/>
                        </a:rPr>
                        <a:t>Student</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MATH151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MATH152</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MATH276</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370440">
                <a:tc>
                  <a:txBody>
                    <a:bodyPr/>
                    <a:p>
                      <a:pPr>
                        <a:lnSpc>
                          <a:spcPct val="100000"/>
                        </a:lnSpc>
                      </a:pPr>
                      <a:r>
                        <a:rPr b="0" lang="tr-TR" sz="1800" spc="-1" strike="noStrike">
                          <a:solidFill>
                            <a:srgbClr val="000000"/>
                          </a:solidFill>
                          <a:latin typeface="Calibri"/>
                        </a:rPr>
                        <a:t>S5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fail</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pass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bl>
          </a:graphicData>
        </a:graphic>
      </p:graphicFrame>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36" name="Resim 1" descr=""/>
          <p:cNvPicPr/>
          <p:nvPr/>
        </p:nvPicPr>
        <p:blipFill>
          <a:blip r:embed="rId1"/>
          <a:stretch/>
        </p:blipFill>
        <p:spPr>
          <a:xfrm>
            <a:off x="0" y="1724040"/>
            <a:ext cx="12191400" cy="3407760"/>
          </a:xfrm>
          <a:prstGeom prst="rect">
            <a:avLst/>
          </a:prstGeom>
          <a:ln>
            <a:noFill/>
          </a:ln>
        </p:spPr>
      </p:pic>
      <p:sp>
        <p:nvSpPr>
          <p:cNvPr id="63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0A4F7BD-6565-46BC-A16B-85DE05FBEBD9}"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259" dur="indefinite" restart="never" nodeType="tmRoot">
          <p:childTnLst>
            <p:seq>
              <p:cTn id="260"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Naïve Bayes</a:t>
            </a:r>
            <a:br/>
            <a:br/>
            <a:endParaRPr b="0" lang="tr-TR" sz="4400" spc="-1" strike="noStrike">
              <a:latin typeface="Arial"/>
            </a:endParaRPr>
          </a:p>
        </p:txBody>
      </p:sp>
      <p:sp>
        <p:nvSpPr>
          <p:cNvPr id="316"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Pass</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1/3*2/3=2/9</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Fail</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1/1*0/1=0</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Therefore, the student pass the MATH276 course</a:t>
            </a:r>
            <a:endParaRPr b="0" lang="tr-TR" sz="2800" spc="-1" strike="noStrike">
              <a:latin typeface="Arial"/>
            </a:endParaRPr>
          </a:p>
          <a:p>
            <a:pPr>
              <a:lnSpc>
                <a:spcPct val="90000"/>
              </a:lnSpc>
              <a:spcBef>
                <a:spcPts val="1001"/>
              </a:spcBef>
            </a:pPr>
            <a:endParaRPr b="0" lang="tr-TR" sz="2800" spc="-1" strike="noStrike">
              <a:latin typeface="Arial"/>
            </a:endParaRPr>
          </a:p>
          <a:p>
            <a:pPr>
              <a:lnSpc>
                <a:spcPct val="100000"/>
              </a:lnSpc>
            </a:pPr>
            <a:endParaRPr b="0" lang="tr-TR" sz="2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7" name="CustomShape 1"/>
          <p:cNvSpPr/>
          <p:nvPr/>
        </p:nvSpPr>
        <p:spPr>
          <a:xfrm>
            <a:off x="649080" y="629280"/>
            <a:ext cx="3504240" cy="16210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700" spc="-1" strike="noStrike">
                <a:solidFill>
                  <a:srgbClr val="000000"/>
                </a:solidFill>
                <a:latin typeface="Calibri Light"/>
                <a:ea typeface="DejaVu Sans"/>
              </a:rPr>
              <a:t>Multilayer Perceptron</a:t>
            </a:r>
            <a:br/>
            <a:endParaRPr b="0" lang="tr-TR" sz="3700" spc="-1" strike="noStrike">
              <a:latin typeface="Arial"/>
            </a:endParaRPr>
          </a:p>
        </p:txBody>
      </p:sp>
      <p:sp>
        <p:nvSpPr>
          <p:cNvPr id="318" name="CustomShape 2"/>
          <p:cNvSpPr/>
          <p:nvPr/>
        </p:nvSpPr>
        <p:spPr>
          <a:xfrm>
            <a:off x="649080" y="2438280"/>
            <a:ext cx="3504240" cy="3784320"/>
          </a:xfrm>
          <a:prstGeom prst="rect">
            <a:avLst/>
          </a:prstGeom>
          <a:noFill/>
          <a:ln>
            <a:noFill/>
          </a:ln>
        </p:spPr>
        <p:style>
          <a:lnRef idx="0"/>
          <a:fillRef idx="0"/>
          <a:effectRef idx="0"/>
          <a:fontRef idx="minor"/>
        </p:style>
        <p:txBody>
          <a:bodyPr lIns="90000" rIns="90000" tIns="45000" bIns="45000">
            <a:normAutofit/>
          </a:bodyPr>
          <a:p>
            <a:pPr marL="228600" indent="-22752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Neural network algorithm </a:t>
            </a:r>
            <a:endParaRPr b="0" lang="tr-TR" sz="2000" spc="-1" strike="noStrike">
              <a:latin typeface="Arial"/>
            </a:endParaRPr>
          </a:p>
          <a:p>
            <a:pPr marL="228600" indent="-22752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Back-propagation algorithm </a:t>
            </a:r>
            <a:endParaRPr b="0" lang="tr-TR" sz="2000" spc="-1" strike="noStrike">
              <a:latin typeface="Arial"/>
            </a:endParaRPr>
          </a:p>
          <a:p>
            <a:pPr marL="228600" indent="-22752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Multilayer feed-forward process </a:t>
            </a:r>
            <a:endParaRPr b="0" lang="tr-TR" sz="2000" spc="-1" strike="noStrike">
              <a:latin typeface="Arial"/>
            </a:endParaRPr>
          </a:p>
          <a:p>
            <a:pPr marL="228600" indent="-22752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Weight is updated with respect to the total error </a:t>
            </a:r>
            <a:endParaRPr b="0" lang="tr-TR" sz="2000" spc="-1" strike="noStrike">
              <a:latin typeface="Arial"/>
            </a:endParaRPr>
          </a:p>
          <a:p>
            <a:pPr marL="228600" indent="-227520">
              <a:lnSpc>
                <a:spcPct val="90000"/>
              </a:lnSpc>
              <a:spcBef>
                <a:spcPts val="1001"/>
              </a:spcBef>
              <a:buClr>
                <a:srgbClr val="000000"/>
              </a:buClr>
              <a:buFont typeface="Arial"/>
              <a:buChar char="•"/>
            </a:pPr>
            <a:r>
              <a:rPr b="0" lang="tr-TR" sz="2000" spc="-1" strike="noStrike">
                <a:solidFill>
                  <a:srgbClr val="000000"/>
                </a:solidFill>
                <a:latin typeface="Calibri"/>
                <a:ea typeface="DejaVu Sans"/>
              </a:rPr>
              <a:t>Non-linear boundaries </a:t>
            </a:r>
            <a:br/>
            <a:br/>
            <a:br/>
            <a:br/>
            <a:r>
              <a:rPr b="0" lang="tr-TR" sz="2000" spc="-1" strike="noStrike">
                <a:solidFill>
                  <a:srgbClr val="000000"/>
                </a:solidFill>
                <a:latin typeface="Calibri"/>
                <a:ea typeface="DejaVu Sans"/>
              </a:rPr>
              <a:t> </a:t>
            </a:r>
            <a:endParaRPr b="0" lang="tr-TR" sz="2000" spc="-1" strike="noStrike">
              <a:latin typeface="Arial"/>
            </a:endParaRPr>
          </a:p>
        </p:txBody>
      </p:sp>
      <p:sp>
        <p:nvSpPr>
          <p:cNvPr id="319" name="CustomShape 3"/>
          <p:cNvSpPr/>
          <p:nvPr/>
        </p:nvSpPr>
        <p:spPr>
          <a:xfrm>
            <a:off x="4638960" y="0"/>
            <a:ext cx="7551720" cy="685692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320" name="CustomShape 4"/>
          <p:cNvSpPr/>
          <p:nvPr/>
        </p:nvSpPr>
        <p:spPr>
          <a:xfrm>
            <a:off x="5123520" y="484560"/>
            <a:ext cx="6582960" cy="5738040"/>
          </a:xfrm>
          <a:prstGeom prst="roundRect">
            <a:avLst>
              <a:gd name="adj" fmla="val 0"/>
            </a:avLst>
          </a:prstGeom>
          <a:solidFill>
            <a:srgbClr val="ffffff"/>
          </a:solidFill>
          <a:ln w="9360">
            <a:solidFill>
              <a:srgbClr val="c8caca"/>
            </a:solidFill>
            <a:round/>
          </a:ln>
          <a:effectLst>
            <a:outerShdw algn="t" blurRad="57150" dir="5400000" dist="1905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321" name="Picture 8" descr=""/>
          <p:cNvPicPr/>
          <p:nvPr/>
        </p:nvPicPr>
        <p:blipFill>
          <a:blip r:embed="rId1"/>
          <a:stretch/>
        </p:blipFill>
        <p:spPr>
          <a:xfrm>
            <a:off x="5608440" y="1821240"/>
            <a:ext cx="5613840" cy="306072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Picture 4" descr=""/>
          <p:cNvPicPr/>
          <p:nvPr/>
        </p:nvPicPr>
        <p:blipFill>
          <a:blip r:embed="rId1"/>
          <a:stretch/>
        </p:blipFill>
        <p:spPr>
          <a:xfrm>
            <a:off x="0" y="1828800"/>
            <a:ext cx="6294240" cy="3864960"/>
          </a:xfrm>
          <a:prstGeom prst="rect">
            <a:avLst/>
          </a:prstGeom>
          <a:ln>
            <a:noFill/>
          </a:ln>
        </p:spPr>
      </p:pic>
      <p:sp>
        <p:nvSpPr>
          <p:cNvPr id="323"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p>
            <a:pPr algn="ctr">
              <a:lnSpc>
                <a:spcPct val="100000"/>
              </a:lnSpc>
            </a:pPr>
            <a:r>
              <a:rPr b="0" lang="tr-TR" sz="4400" spc="-1" strike="noStrike">
                <a:latin typeface="Arial"/>
              </a:rPr>
              <a:t>Sequential Minimal Optimization (SMO)</a:t>
            </a:r>
            <a:endParaRPr b="0" lang="tr-TR" sz="4400" spc="-1" strike="noStrike">
              <a:latin typeface="Arial"/>
            </a:endParaRPr>
          </a:p>
        </p:txBody>
      </p:sp>
      <p:sp>
        <p:nvSpPr>
          <p:cNvPr id="324" name="CustomShape 2"/>
          <p:cNvSpPr/>
          <p:nvPr/>
        </p:nvSpPr>
        <p:spPr>
          <a:xfrm>
            <a:off x="6231960" y="1604520"/>
            <a:ext cx="535392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tr-TR" sz="3600" spc="-1" strike="noStrike">
                <a:latin typeface="Arial"/>
              </a:rPr>
              <a:t>Implements John Platt's sequential minimal optimization algorithm for training a support vector classifier.</a:t>
            </a:r>
            <a:endParaRPr b="0" lang="tr-TR" sz="3600" spc="-1" strike="noStrike">
              <a:latin typeface="Arial"/>
            </a:endParaRPr>
          </a:p>
          <a:p>
            <a:pPr marL="432000" indent="-323640">
              <a:lnSpc>
                <a:spcPct val="100000"/>
              </a:lnSpc>
              <a:spcBef>
                <a:spcPts val="1417"/>
              </a:spcBef>
              <a:buClr>
                <a:srgbClr val="000000"/>
              </a:buClr>
              <a:buSzPct val="45000"/>
              <a:buFont typeface="Wingdings" charset="2"/>
              <a:buChar char=""/>
            </a:pPr>
            <a:r>
              <a:rPr b="0" lang="tr-TR" sz="3600" spc="-1" strike="noStrike">
                <a:latin typeface="Arial"/>
              </a:rPr>
              <a:t>SMO algorithm creates two categories and provides the new instance to enter one of them.</a:t>
            </a:r>
            <a:endParaRPr b="0" lang="tr-TR" sz="3600" spc="-1" strike="noStrike">
              <a:latin typeface="Arial"/>
            </a:endParaRPr>
          </a:p>
          <a:p>
            <a:pPr marL="432000" indent="-323640">
              <a:lnSpc>
                <a:spcPct val="100000"/>
              </a:lnSpc>
              <a:spcBef>
                <a:spcPts val="1417"/>
              </a:spcBef>
              <a:buClr>
                <a:srgbClr val="000000"/>
              </a:buClr>
              <a:buSzPct val="45000"/>
              <a:buFont typeface="Wingdings" charset="2"/>
              <a:buChar char=""/>
            </a:pPr>
            <a:r>
              <a:rPr b="0" lang="tr-TR" sz="3600" spc="-1" strike="noStrike">
                <a:latin typeface="Arial"/>
              </a:rPr>
              <a:t>In each step, it optimizes the objective value of the two categories. </a:t>
            </a:r>
            <a:endParaRPr b="0" lang="tr-TR" sz="3600" spc="-1" strike="noStrike">
              <a:latin typeface="Arial"/>
            </a:endParaRPr>
          </a:p>
          <a:p>
            <a:pPr marL="432000" indent="-323640">
              <a:lnSpc>
                <a:spcPct val="100000"/>
              </a:lnSpc>
              <a:spcBef>
                <a:spcPts val="1417"/>
              </a:spcBef>
              <a:buClr>
                <a:srgbClr val="000000"/>
              </a:buClr>
              <a:buSzPct val="45000"/>
              <a:buFont typeface="Wingdings" charset="2"/>
              <a:buChar char=""/>
            </a:pPr>
            <a:r>
              <a:rPr b="0" lang="tr-TR" sz="3600" spc="-1" strike="noStrike">
                <a:latin typeface="Arial"/>
              </a:rPr>
              <a:t>When new instance comes the algorithm decides which category is more optimal for the updated objective value </a:t>
            </a:r>
            <a:endParaRPr b="0" lang="tr-TR" sz="3600" spc="-1" strike="noStrike">
              <a:latin typeface="Arial"/>
            </a:endParaRPr>
          </a:p>
          <a:p>
            <a:pPr>
              <a:lnSpc>
                <a:spcPct val="100000"/>
              </a:lnSpc>
              <a:spcBef>
                <a:spcPts val="1417"/>
              </a:spcBef>
            </a:pPr>
            <a:endParaRPr b="0" lang="tr-TR" sz="36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J48</a:t>
            </a:r>
            <a:br/>
            <a:endParaRPr b="0" lang="tr-TR" sz="4400" spc="-1" strike="noStrike">
              <a:latin typeface="Arial"/>
            </a:endParaRPr>
          </a:p>
        </p:txBody>
      </p:sp>
      <p:sp>
        <p:nvSpPr>
          <p:cNvPr id="326"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It uses C4.5 decision tree algorithm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It finds the normalized information gain ratio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Calibri"/>
              </a:rPr>
              <a:t>It gets the best attribute with the highest normalized information gain.</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Calibri"/>
              </a:rPr>
              <a:t>It creates a decision </a:t>
            </a:r>
            <a:r>
              <a:rPr b="0" i="1" lang="tr-TR" sz="2800" spc="-1" strike="noStrike">
                <a:solidFill>
                  <a:srgbClr val="000000"/>
                </a:solidFill>
                <a:latin typeface="Calibri"/>
                <a:ea typeface="Calibri"/>
              </a:rPr>
              <a:t>node</a:t>
            </a:r>
            <a:r>
              <a:rPr b="0" lang="tr-TR" sz="2800" spc="-1" strike="noStrike">
                <a:solidFill>
                  <a:srgbClr val="000000"/>
                </a:solidFill>
                <a:latin typeface="Calibri"/>
                <a:ea typeface="Calibri"/>
              </a:rPr>
              <a:t> that splits on </a:t>
            </a:r>
            <a:r>
              <a:rPr b="0" i="1" lang="tr-TR" sz="2800" spc="-1" strike="noStrike">
                <a:solidFill>
                  <a:srgbClr val="000000"/>
                </a:solidFill>
                <a:latin typeface="Calibri"/>
                <a:ea typeface="Calibri"/>
              </a:rPr>
              <a:t>the best attribute</a:t>
            </a:r>
            <a:br/>
            <a:br/>
            <a:r>
              <a:rPr b="0" i="1" lang="tr-TR" sz="2800" spc="-1" strike="noStrike">
                <a:solidFill>
                  <a:srgbClr val="000000"/>
                </a:solidFill>
                <a:latin typeface="Calibri"/>
                <a:ea typeface="Calibri"/>
              </a:rPr>
              <a:t> </a:t>
            </a:r>
            <a:endParaRPr b="0" lang="tr-TR" sz="2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7" name="CustomShape 1"/>
          <p:cNvSpPr/>
          <p:nvPr/>
        </p:nvSpPr>
        <p:spPr>
          <a:xfrm>
            <a:off x="0" y="0"/>
            <a:ext cx="12190320" cy="685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28" name="CustomShape 2"/>
          <p:cNvSpPr/>
          <p:nvPr/>
        </p:nvSpPr>
        <p:spPr>
          <a:xfrm>
            <a:off x="0" y="0"/>
            <a:ext cx="2011680" cy="68562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p:style>
      </p:sp>
      <p:sp>
        <p:nvSpPr>
          <p:cNvPr id="329" name="CustomShape 3"/>
          <p:cNvSpPr/>
          <p:nvPr/>
        </p:nvSpPr>
        <p:spPr>
          <a:xfrm>
            <a:off x="640080" y="2074320"/>
            <a:ext cx="2750400" cy="2707560"/>
          </a:xfrm>
          <a:prstGeom prst="rect">
            <a:avLst/>
          </a:prstGeom>
          <a:solidFill>
            <a:srgbClr val="262626"/>
          </a:solidFill>
          <a:ln w="174600">
            <a:solidFill>
              <a:srgbClr val="262626"/>
            </a:solidFill>
            <a:round/>
          </a:ln>
        </p:spPr>
        <p:style>
          <a:lnRef idx="0"/>
          <a:fillRef idx="0"/>
          <a:effectRef idx="0"/>
          <a:fontRef idx="minor"/>
        </p:style>
        <p:txBody>
          <a:bodyPr lIns="90000" rIns="90000" tIns="45000" bIns="45000" anchor="ctr">
            <a:normAutofit/>
          </a:bodyPr>
          <a:p>
            <a:pPr algn="ctr">
              <a:lnSpc>
                <a:spcPct val="90000"/>
              </a:lnSpc>
            </a:pPr>
            <a:r>
              <a:rPr b="0" lang="tr-TR" sz="2600" spc="-1" strike="noStrike">
                <a:solidFill>
                  <a:srgbClr val="ffffff"/>
                </a:solidFill>
                <a:latin typeface="Calibri Light"/>
                <a:ea typeface="DejaVu Sans"/>
              </a:rPr>
              <a:t>COMPE231</a:t>
            </a:r>
            <a:endParaRPr b="0" lang="tr-TR" sz="2600" spc="-1" strike="noStrike">
              <a:latin typeface="Arial"/>
            </a:endParaRPr>
          </a:p>
        </p:txBody>
      </p:sp>
      <p:pic>
        <p:nvPicPr>
          <p:cNvPr id="330" name="Picture 5" descr=""/>
          <p:cNvPicPr/>
          <p:nvPr/>
        </p:nvPicPr>
        <p:blipFill>
          <a:blip r:embed="rId1"/>
          <a:stretch/>
        </p:blipFill>
        <p:spPr>
          <a:xfrm>
            <a:off x="2849400" y="-93240"/>
            <a:ext cx="9339840" cy="695124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609480" y="273600"/>
            <a:ext cx="10972440" cy="1144800"/>
          </a:xfrm>
          <a:prstGeom prst="rect">
            <a:avLst/>
          </a:prstGeom>
          <a:noFill/>
          <a:ln>
            <a:noFill/>
          </a:ln>
        </p:spPr>
        <p:txBody>
          <a:bodyPr lIns="0" rIns="0" tIns="0" bIns="0" anchor="ctr"/>
          <a:p>
            <a:r>
              <a:rPr b="0" lang="tr-TR" sz="2800" spc="-1" strike="noStrike">
                <a:solidFill>
                  <a:srgbClr val="000000"/>
                </a:solidFill>
                <a:latin typeface="Calibri Light"/>
                <a:ea typeface="DejaVu Sans"/>
              </a:rPr>
              <a:t>AdaB</a:t>
            </a:r>
            <a:r>
              <a:rPr b="0" lang="tr-TR" sz="2800" spc="-1" strike="noStrike">
                <a:solidFill>
                  <a:srgbClr val="000000"/>
                </a:solidFill>
                <a:latin typeface="Calibri Light"/>
                <a:ea typeface="DejaVu Sans"/>
              </a:rPr>
              <a:t>oost</a:t>
            </a:r>
            <a:r>
              <a:rPr b="0" lang="tr-TR" sz="2800" spc="-1" strike="noStrike">
                <a:solidFill>
                  <a:srgbClr val="000000"/>
                </a:solidFill>
                <a:latin typeface="Calibri Light"/>
                <a:ea typeface="DejaVu Sans"/>
              </a:rPr>
              <a:t>M1</a:t>
            </a:r>
            <a:endParaRPr b="0" lang="tr-TR" sz="2800" spc="-1" strike="noStrike">
              <a:solidFill>
                <a:srgbClr val="000000"/>
              </a:solidFill>
              <a:latin typeface="Arial"/>
            </a:endParaRPr>
          </a:p>
        </p:txBody>
      </p:sp>
      <p:sp>
        <p:nvSpPr>
          <p:cNvPr id="332" name="TextShape 2"/>
          <p:cNvSpPr txBox="1"/>
          <p:nvPr/>
        </p:nvSpPr>
        <p:spPr>
          <a:xfrm>
            <a:off x="609480" y="1604520"/>
            <a:ext cx="10972440" cy="3977280"/>
          </a:xfrm>
          <a:prstGeom prst="rect">
            <a:avLst/>
          </a:prstGeom>
          <a:noFill/>
          <a:ln>
            <a:noFill/>
          </a:ln>
        </p:spPr>
        <p:txBody>
          <a:bodyPr lIns="0" rIns="0" tIns="0" bIns="0">
            <a:normAutofit/>
          </a:bodyPr>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ea typeface="DejaVu Sans"/>
              </a:rPr>
              <a:t>The weak or base learning algorithm </a:t>
            </a:r>
            <a:endParaRPr b="0" lang="tr-TR" sz="2800" spc="-1" strike="noStrike">
              <a:solidFill>
                <a:srgbClr val="000000"/>
              </a:solidFill>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ea typeface="DejaVu Sans"/>
              </a:rPr>
              <a:t>The result is generated after combining the predicted outputs given by the weak or base algorithm </a:t>
            </a:r>
            <a:endParaRPr b="0" lang="tr-TR" sz="28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tr-TR" sz="2800" spc="-1" strike="noStrike">
                <a:solidFill>
                  <a:srgbClr val="000000"/>
                </a:solidFill>
                <a:latin typeface="Calibri"/>
                <a:ea typeface="DejaVu Sans"/>
              </a:rPr>
              <a:t>In each iteration the weights are updated based on error rate </a:t>
            </a:r>
            <a:endParaRPr b="0" lang="tr-TR" sz="2800" spc="-1" strike="noStrike">
              <a:solidFill>
                <a:srgbClr val="000000"/>
              </a:solidFill>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609480" y="273600"/>
            <a:ext cx="10972440" cy="1144800"/>
          </a:xfrm>
          <a:prstGeom prst="rect">
            <a:avLst/>
          </a:prstGeom>
          <a:noFill/>
          <a:ln>
            <a:noFill/>
          </a:ln>
        </p:spPr>
        <p:txBody>
          <a:bodyPr lIns="0" rIns="0" tIns="0" bIns="0" anchor="ctr"/>
          <a:p>
            <a:r>
              <a:rPr b="0" lang="tr-TR" sz="4400" spc="-1" strike="noStrike">
                <a:latin typeface="Arial"/>
              </a:rPr>
              <a:t>Content</a:t>
            </a:r>
            <a:endParaRPr b="0" lang="tr-TR" sz="4400" spc="-1" strike="noStrike">
              <a:latin typeface="Arial"/>
            </a:endParaRPr>
          </a:p>
        </p:txBody>
      </p:sp>
      <p:sp>
        <p:nvSpPr>
          <p:cNvPr id="279" name="TextShape 2"/>
          <p:cNvSpPr txBox="1"/>
          <p:nvPr/>
        </p:nvSpPr>
        <p:spPr>
          <a:xfrm>
            <a:off x="609480" y="1604520"/>
            <a:ext cx="10972440" cy="3977280"/>
          </a:xfrm>
          <a:prstGeom prst="rect">
            <a:avLst/>
          </a:prstGeom>
          <a:noFill/>
          <a:ln>
            <a:noFill/>
          </a:ln>
        </p:spPr>
        <p:txBody>
          <a:bodyPr lIns="0" rIns="0" tIns="0" bIns="0">
            <a:normAutofit/>
          </a:bodyPr>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Motivation</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Aim of Study</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Processes of Study</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Raw Data</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Data pre-processing</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Student Success Metrics</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Data Input Sets</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Selected Machine Learning Algorithms</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Performance Metrics</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Results</a:t>
            </a:r>
            <a:endParaRPr b="0" lang="tr-TR" sz="2800" spc="-1" strike="noStrike">
              <a:latin typeface="Arial"/>
            </a:endParaRPr>
          </a:p>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Discussion, Conclusion, Findings</a:t>
            </a:r>
            <a:endParaRPr b="0" lang="tr-TR" sz="2800" spc="-1" strike="noStrike">
              <a:latin typeface="Arial"/>
            </a:endParaRPr>
          </a:p>
          <a:p>
            <a:pPr marL="432000" indent="-324000">
              <a:spcBef>
                <a:spcPts val="1417"/>
              </a:spcBef>
              <a:buClr>
                <a:srgbClr val="000000"/>
              </a:buClr>
              <a:buSzPct val="45000"/>
              <a:buFont typeface="Wingdings" charset="2"/>
              <a:buChar char=""/>
            </a:pPr>
            <a:r>
              <a:rPr b="0" lang="tr-TR" sz="2800" spc="-1" strike="noStrike">
                <a:solidFill>
                  <a:srgbClr val="000000"/>
                </a:solidFill>
                <a:latin typeface="Calibri"/>
              </a:rPr>
              <a:t>Future Work</a:t>
            </a:r>
            <a:endParaRPr b="0" lang="tr-TR" sz="2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609480" y="273600"/>
            <a:ext cx="10972080" cy="1144440"/>
          </a:xfrm>
          <a:prstGeom prst="rect">
            <a:avLst/>
          </a:prstGeom>
          <a:noFill/>
          <a:ln>
            <a:noFill/>
          </a:ln>
        </p:spPr>
        <p:style>
          <a:lnRef idx="0"/>
          <a:fillRef idx="0"/>
          <a:effectRef idx="0"/>
          <a:fontRef idx="minor"/>
        </p:style>
        <p:txBody>
          <a:bodyPr lIns="0" rIns="0" tIns="0" bIns="0" anchor="ctr"/>
          <a:p>
            <a:pPr algn="ctr">
              <a:lnSpc>
                <a:spcPct val="100000"/>
              </a:lnSpc>
            </a:pPr>
            <a:r>
              <a:rPr b="0" lang="tr-TR" sz="4400" spc="-1" strike="noStrike">
                <a:latin typeface="Arial"/>
              </a:rPr>
              <a:t>Performance Metrics</a:t>
            </a:r>
            <a:endParaRPr b="0" lang="tr-TR" sz="4400" spc="-1" strike="noStrike">
              <a:latin typeface="Arial"/>
            </a:endParaRPr>
          </a:p>
        </p:txBody>
      </p:sp>
      <p:sp>
        <p:nvSpPr>
          <p:cNvPr id="334" name="CustomShape 2"/>
          <p:cNvSpPr/>
          <p:nvPr/>
        </p:nvSpPr>
        <p:spPr>
          <a:xfrm>
            <a:off x="609480" y="1604520"/>
            <a:ext cx="1097208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tr-TR" sz="3200" spc="-1" strike="noStrike">
                <a:latin typeface="Arial"/>
              </a:rPr>
              <a:t>Accuracy</a:t>
            </a:r>
            <a:endParaRPr b="0" lang="tr-TR" sz="3200" spc="-1" strike="noStrike">
              <a:latin typeface="Arial"/>
            </a:endParaRPr>
          </a:p>
          <a:p>
            <a:pPr marL="432000" indent="-323640">
              <a:lnSpc>
                <a:spcPct val="100000"/>
              </a:lnSpc>
              <a:spcBef>
                <a:spcPts val="1417"/>
              </a:spcBef>
              <a:buClr>
                <a:srgbClr val="000000"/>
              </a:buClr>
              <a:buSzPct val="45000"/>
              <a:buFont typeface="Wingdings" charset="2"/>
              <a:buChar char=""/>
            </a:pPr>
            <a:r>
              <a:rPr b="0" lang="tr-TR" sz="3200" spc="-1" strike="noStrike">
                <a:latin typeface="Arial"/>
              </a:rPr>
              <a:t>Precision</a:t>
            </a:r>
            <a:endParaRPr b="0" lang="tr-TR" sz="3200" spc="-1" strike="noStrike">
              <a:latin typeface="Arial"/>
            </a:endParaRPr>
          </a:p>
          <a:p>
            <a:pPr marL="432000" indent="-323640">
              <a:lnSpc>
                <a:spcPct val="100000"/>
              </a:lnSpc>
              <a:spcBef>
                <a:spcPts val="1417"/>
              </a:spcBef>
              <a:buClr>
                <a:srgbClr val="000000"/>
              </a:buClr>
              <a:buSzPct val="45000"/>
              <a:buFont typeface="Wingdings" charset="2"/>
              <a:buChar char=""/>
            </a:pPr>
            <a:r>
              <a:rPr b="0" lang="tr-TR" sz="3200" spc="-1" strike="noStrike">
                <a:latin typeface="Arial"/>
              </a:rPr>
              <a:t>Recall</a:t>
            </a:r>
            <a:endParaRPr b="0" lang="tr-TR" sz="3200" spc="-1" strike="noStrike">
              <a:latin typeface="Arial"/>
            </a:endParaRPr>
          </a:p>
          <a:p>
            <a:pPr marL="432000" indent="-323640">
              <a:lnSpc>
                <a:spcPct val="100000"/>
              </a:lnSpc>
              <a:spcBef>
                <a:spcPts val="1417"/>
              </a:spcBef>
              <a:buClr>
                <a:srgbClr val="000000"/>
              </a:buClr>
              <a:buSzPct val="45000"/>
              <a:buFont typeface="Wingdings" charset="2"/>
              <a:buChar char=""/>
            </a:pPr>
            <a:r>
              <a:rPr b="0" lang="tr-TR" sz="3200" spc="-1" strike="noStrike">
                <a:latin typeface="Arial"/>
              </a:rPr>
              <a:t>ROC (Receiver Operating Characteristic) Area</a:t>
            </a:r>
            <a:endParaRPr b="0" lang="tr-TR" sz="32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Accuracy (A)</a:t>
            </a:r>
            <a:endParaRPr b="0" lang="tr-TR" sz="4400" spc="-1" strike="noStrike">
              <a:latin typeface="Arial"/>
            </a:endParaRPr>
          </a:p>
        </p:txBody>
      </p:sp>
      <p:sp>
        <p:nvSpPr>
          <p:cNvPr id="336"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The percentage of correctly predicted instances.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Eg. 100 students of Fail Pass State in COMPE431</a:t>
            </a: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Accuracy =</a:t>
            </a:r>
            <a:br/>
            <a:r>
              <a:rPr b="0" lang="tr-TR" sz="2800" spc="-1" strike="noStrike">
                <a:solidFill>
                  <a:srgbClr val="000000"/>
                </a:solidFill>
                <a:latin typeface="Calibri"/>
                <a:ea typeface="DejaVu Sans"/>
              </a:rPr>
              <a:t> </a:t>
            </a:r>
            <a:endParaRPr b="0" lang="tr-TR" sz="2800" spc="-1" strike="noStrike">
              <a:latin typeface="Arial"/>
            </a:endParaRPr>
          </a:p>
        </p:txBody>
      </p:sp>
      <p:pic>
        <p:nvPicPr>
          <p:cNvPr id="337" name="Resim 5" descr=""/>
          <p:cNvPicPr/>
          <p:nvPr/>
        </p:nvPicPr>
        <p:blipFill>
          <a:blip r:embed="rId1"/>
          <a:stretch/>
        </p:blipFill>
        <p:spPr>
          <a:xfrm>
            <a:off x="2166840" y="3534840"/>
            <a:ext cx="8161560" cy="1235880"/>
          </a:xfrm>
          <a:prstGeom prst="rect">
            <a:avLst/>
          </a:prstGeom>
          <a:ln>
            <a:noFill/>
          </a:ln>
        </p:spPr>
      </p:pic>
      <p:pic>
        <p:nvPicPr>
          <p:cNvPr id="338" name="" descr=""/>
          <p:cNvPicPr/>
          <p:nvPr/>
        </p:nvPicPr>
        <p:blipFill>
          <a:blip r:embed="rId2"/>
          <a:stretch/>
        </p:blipFill>
        <p:spPr>
          <a:xfrm>
            <a:off x="3291840" y="5212080"/>
            <a:ext cx="1791360" cy="75204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Recall (R)</a:t>
            </a:r>
            <a:endParaRPr b="0" lang="tr-TR" sz="4400" spc="-1" strike="noStrike">
              <a:latin typeface="Arial"/>
            </a:endParaRPr>
          </a:p>
        </p:txBody>
      </p:sp>
      <p:sp>
        <p:nvSpPr>
          <p:cNvPr id="340"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The total number of grade instances correctly predicted in all</a:t>
            </a:r>
            <a:br/>
            <a:r>
              <a:rPr b="0" lang="tr-TR" sz="2800" spc="-1" strike="noStrike">
                <a:solidFill>
                  <a:srgbClr val="000000"/>
                </a:solidFill>
                <a:latin typeface="Calibri"/>
                <a:ea typeface="DejaVu Sans"/>
              </a:rPr>
              <a:t>instances of student success metric that must be predicted.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Eg. 100 students of Fail Pass State in COMPE431</a:t>
            </a: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br/>
            <a:endParaRPr b="0" lang="tr-TR" sz="2800" spc="-1" strike="noStrike">
              <a:latin typeface="Arial"/>
            </a:endParaRPr>
          </a:p>
          <a:p>
            <a:pPr>
              <a:lnSpc>
                <a:spcPct val="90000"/>
              </a:lnSpc>
              <a:spcBef>
                <a:spcPts val="1001"/>
              </a:spcBef>
            </a:pP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Recall=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Weighted recall </a:t>
            </a:r>
            <a:br/>
            <a:r>
              <a:rPr b="0" lang="tr-TR" sz="2800" spc="-1" strike="noStrike">
                <a:solidFill>
                  <a:srgbClr val="000000"/>
                </a:solidFill>
                <a:latin typeface="Calibri"/>
                <a:ea typeface="DejaVu Sans"/>
              </a:rPr>
              <a:t> </a:t>
            </a:r>
            <a:endParaRPr b="0" lang="tr-TR" sz="2800" spc="-1" strike="noStrike">
              <a:latin typeface="Arial"/>
            </a:endParaRPr>
          </a:p>
        </p:txBody>
      </p:sp>
      <p:pic>
        <p:nvPicPr>
          <p:cNvPr id="341" name="Resim 5" descr=""/>
          <p:cNvPicPr/>
          <p:nvPr/>
        </p:nvPicPr>
        <p:blipFill>
          <a:blip r:embed="rId1"/>
          <a:stretch/>
        </p:blipFill>
        <p:spPr>
          <a:xfrm>
            <a:off x="2736720" y="3382560"/>
            <a:ext cx="8161560" cy="1235880"/>
          </a:xfrm>
          <a:prstGeom prst="rect">
            <a:avLst/>
          </a:prstGeom>
          <a:ln>
            <a:noFill/>
          </a:ln>
        </p:spPr>
      </p:pic>
      <p:pic>
        <p:nvPicPr>
          <p:cNvPr id="342" name="" descr=""/>
          <p:cNvPicPr/>
          <p:nvPr/>
        </p:nvPicPr>
        <p:blipFill>
          <a:blip r:embed="rId2"/>
          <a:stretch/>
        </p:blipFill>
        <p:spPr>
          <a:xfrm>
            <a:off x="2391480" y="4847040"/>
            <a:ext cx="808560" cy="45612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Precision (P)</a:t>
            </a:r>
            <a:endParaRPr b="0" lang="tr-TR" sz="4400" spc="-1" strike="noStrike">
              <a:latin typeface="Arial"/>
            </a:endParaRPr>
          </a:p>
        </p:txBody>
      </p:sp>
      <p:sp>
        <p:nvSpPr>
          <p:cNvPr id="344"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The total number of instances that are correctly predicted in all</a:t>
            </a:r>
            <a:r>
              <a:rPr b="0" lang="tr-TR" sz="1800" spc="-1" strike="noStrike">
                <a:solidFill>
                  <a:srgbClr val="000000"/>
                </a:solidFill>
                <a:latin typeface="Arial"/>
                <a:ea typeface="DejaVu Sans"/>
              </a:rPr>
              <a:t> </a:t>
            </a:r>
            <a:r>
              <a:rPr b="0" lang="tr-TR" sz="2800" spc="-1" strike="noStrike">
                <a:solidFill>
                  <a:srgbClr val="000000"/>
                </a:solidFill>
                <a:latin typeface="Calibri"/>
                <a:ea typeface="DejaVu Sans"/>
              </a:rPr>
              <a:t>predicted instances of students success metric.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Eg. 100 students of Fail Pass State in COMPE431</a:t>
            </a: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Precision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Weighted Precision</a:t>
            </a:r>
            <a:endParaRPr b="0" lang="tr-TR" sz="2800" spc="-1" strike="noStrike">
              <a:latin typeface="Arial"/>
            </a:endParaRPr>
          </a:p>
        </p:txBody>
      </p:sp>
      <p:pic>
        <p:nvPicPr>
          <p:cNvPr id="345" name="Resim 11" descr=""/>
          <p:cNvPicPr/>
          <p:nvPr/>
        </p:nvPicPr>
        <p:blipFill>
          <a:blip r:embed="rId1"/>
          <a:stretch/>
        </p:blipFill>
        <p:spPr>
          <a:xfrm>
            <a:off x="2166840" y="3534840"/>
            <a:ext cx="8161560" cy="1235880"/>
          </a:xfrm>
          <a:prstGeom prst="rect">
            <a:avLst/>
          </a:prstGeom>
          <a:ln>
            <a:noFill/>
          </a:ln>
        </p:spPr>
      </p:pic>
      <p:pic>
        <p:nvPicPr>
          <p:cNvPr id="346" name="" descr=""/>
          <p:cNvPicPr/>
          <p:nvPr/>
        </p:nvPicPr>
        <p:blipFill>
          <a:blip r:embed="rId2"/>
          <a:stretch/>
        </p:blipFill>
        <p:spPr>
          <a:xfrm>
            <a:off x="2991960" y="4761720"/>
            <a:ext cx="665640" cy="54180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ROC Area (</a:t>
            </a:r>
            <a:r>
              <a:rPr b="0" lang="tr-TR" sz="3200" spc="-1" strike="noStrike">
                <a:solidFill>
                  <a:srgbClr val="000000"/>
                </a:solidFill>
                <a:latin typeface="Arial"/>
                <a:ea typeface="DejaVu Sans"/>
              </a:rPr>
              <a:t>Receiver Operating Characteristic)</a:t>
            </a:r>
            <a:br/>
            <a:endParaRPr b="0" lang="tr-TR" sz="3200" spc="-1" strike="noStrike">
              <a:latin typeface="Arial"/>
            </a:endParaRPr>
          </a:p>
        </p:txBody>
      </p:sp>
      <p:sp>
        <p:nvSpPr>
          <p:cNvPr id="348"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The degree or measure of separable of success metrics and it provides the capability of the predicted student success metrics to be differentiated between metrics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True Positive Rate (TPR) and False Positive Rate (FPR) at various threshold settings. TPR is same as Recall calculation. </a:t>
            </a:r>
            <a:br/>
            <a:r>
              <a:rPr b="0" lang="tr-TR" sz="2800" spc="-1" strike="noStrike">
                <a:solidFill>
                  <a:srgbClr val="000000"/>
                </a:solidFill>
                <a:latin typeface="Calibri"/>
                <a:ea typeface="DejaVu Sans"/>
              </a:rPr>
              <a:t> </a:t>
            </a: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FPR =</a:t>
            </a:r>
            <a:endParaRPr b="0" lang="tr-TR" sz="2800" spc="-1" strike="noStrike">
              <a:latin typeface="Arial"/>
            </a:endParaRPr>
          </a:p>
          <a:p>
            <a:pPr>
              <a:lnSpc>
                <a:spcPct val="90000"/>
              </a:lnSpc>
              <a:spcBef>
                <a:spcPts val="1001"/>
              </a:spcBef>
            </a:pPr>
            <a:br/>
            <a:endParaRPr b="0" lang="tr-TR" sz="2800" spc="-1" strike="noStrike">
              <a:latin typeface="Arial"/>
            </a:endParaRPr>
          </a:p>
        </p:txBody>
      </p:sp>
      <p:pic>
        <p:nvPicPr>
          <p:cNvPr id="349" name="Resim 10" descr=""/>
          <p:cNvPicPr/>
          <p:nvPr/>
        </p:nvPicPr>
        <p:blipFill>
          <a:blip r:embed="rId1"/>
          <a:stretch/>
        </p:blipFill>
        <p:spPr>
          <a:xfrm>
            <a:off x="2014200" y="3499200"/>
            <a:ext cx="8161560" cy="1235880"/>
          </a:xfrm>
          <a:prstGeom prst="rect">
            <a:avLst/>
          </a:prstGeom>
          <a:ln>
            <a:noFill/>
          </a:ln>
        </p:spPr>
      </p:pic>
      <p:pic>
        <p:nvPicPr>
          <p:cNvPr id="350" name="" descr=""/>
          <p:cNvPicPr/>
          <p:nvPr/>
        </p:nvPicPr>
        <p:blipFill>
          <a:blip r:embed="rId2"/>
          <a:stretch/>
        </p:blipFill>
        <p:spPr>
          <a:xfrm>
            <a:off x="1737360" y="4953240"/>
            <a:ext cx="579960" cy="53244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ROC Area</a:t>
            </a:r>
            <a:endParaRPr b="0" lang="tr-TR" sz="4400" spc="-1" strike="noStrike">
              <a:latin typeface="Arial"/>
            </a:endParaRPr>
          </a:p>
        </p:txBody>
      </p:sp>
      <p:sp>
        <p:nvSpPr>
          <p:cNvPr id="352"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Eg. COMPE 231, class: pass, ROC Area: 0.7791</a:t>
            </a: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a:p>
            <a:pPr>
              <a:lnSpc>
                <a:spcPct val="90000"/>
              </a:lnSpc>
              <a:spcBef>
                <a:spcPts val="1001"/>
              </a:spcBef>
            </a:pPr>
            <a:endParaRPr b="0" lang="tr-TR" sz="2800" spc="-1" strike="noStrike">
              <a:latin typeface="Arial"/>
            </a:endParaRPr>
          </a:p>
        </p:txBody>
      </p:sp>
      <p:pic>
        <p:nvPicPr>
          <p:cNvPr id="353" name="Resim 4" descr=""/>
          <p:cNvPicPr/>
          <p:nvPr/>
        </p:nvPicPr>
        <p:blipFill>
          <a:blip r:embed="rId1"/>
          <a:stretch/>
        </p:blipFill>
        <p:spPr>
          <a:xfrm>
            <a:off x="2397960" y="2197080"/>
            <a:ext cx="7308720" cy="465912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Results</a:t>
            </a:r>
            <a:endParaRPr b="0" lang="tr-TR" sz="4400" spc="-1" strike="noStrike">
              <a:latin typeface="Arial"/>
            </a:endParaRPr>
          </a:p>
        </p:txBody>
      </p:sp>
      <p:sp>
        <p:nvSpPr>
          <p:cNvPr id="355"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Accuracy, weighted recall, weighted precision of prediction success based on Input Data Sets are presented.</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Each table includes all courses.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The maximum accuracy for each algorithm are labeled in </a:t>
            </a:r>
            <a:r>
              <a:rPr b="1" lang="tr-TR" sz="2800" spc="-1" strike="noStrike">
                <a:solidFill>
                  <a:srgbClr val="ff0000"/>
                </a:solidFill>
                <a:latin typeface="Calibri"/>
                <a:ea typeface="DejaVu Sans"/>
              </a:rPr>
              <a:t>red</a:t>
            </a:r>
            <a:r>
              <a:rPr b="0" lang="tr-TR" sz="2800" spc="-1" strike="noStrike">
                <a:solidFill>
                  <a:srgbClr val="000000"/>
                </a:solidFill>
                <a:latin typeface="Calibri"/>
                <a:ea typeface="DejaVu Sans"/>
              </a:rPr>
              <a:t>.</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The highest percentage of each red percentage is </a:t>
            </a:r>
            <a:r>
              <a:rPr b="1" lang="tr-TR" sz="2800" spc="-1" strike="noStrike">
                <a:solidFill>
                  <a:srgbClr val="000000"/>
                </a:solidFill>
                <a:latin typeface="Calibri"/>
                <a:ea typeface="DejaVu Sans"/>
              </a:rPr>
              <a:t>bold</a:t>
            </a:r>
            <a:r>
              <a:rPr b="0" lang="tr-TR" sz="2800" spc="-1" strike="noStrike">
                <a:solidFill>
                  <a:srgbClr val="000000"/>
                </a:solidFill>
                <a:latin typeface="Calibri"/>
                <a:ea typeface="DejaVu Sans"/>
              </a:rPr>
              <a:t>. </a:t>
            </a:r>
            <a:br/>
            <a:r>
              <a:rPr b="0" lang="tr-TR" sz="2800" spc="-1" strike="noStrike">
                <a:solidFill>
                  <a:srgbClr val="000000"/>
                </a:solidFill>
                <a:latin typeface="Calibri"/>
                <a:ea typeface="DejaVu Sans"/>
              </a:rPr>
              <a:t> </a:t>
            </a:r>
            <a:endParaRPr b="0" lang="tr-TR" sz="2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90360" y="0"/>
            <a:ext cx="11998440" cy="168876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tr-TR" sz="2800" spc="-1" strike="noStrike">
                <a:solidFill>
                  <a:srgbClr val="000000"/>
                </a:solidFill>
                <a:latin typeface="Calibri Light"/>
                <a:ea typeface="DejaVu Sans"/>
              </a:rPr>
              <a:t>Accuracy, Weighted Precision and Weighted Recall of Predicting Target Course’s Grade Letters Based on Input Data Set “All Courses Taken Before the Target Semester”</a:t>
            </a:r>
            <a:br/>
            <a:endParaRPr b="0" lang="tr-TR" sz="2800" spc="-1" strike="noStrike">
              <a:latin typeface="Arial"/>
            </a:endParaRPr>
          </a:p>
        </p:txBody>
      </p:sp>
      <p:pic>
        <p:nvPicPr>
          <p:cNvPr id="357" name="İçerik Yer Tutucusu 6" descr=""/>
          <p:cNvPicPr/>
          <p:nvPr/>
        </p:nvPicPr>
        <p:blipFill>
          <a:blip r:embed="rId1"/>
          <a:srcRect l="0" t="5375" r="0" b="0"/>
          <a:stretch/>
        </p:blipFill>
        <p:spPr>
          <a:xfrm>
            <a:off x="449280" y="1280160"/>
            <a:ext cx="10430640" cy="5393160"/>
          </a:xfrm>
          <a:prstGeom prst="rect">
            <a:avLst/>
          </a:prstGeom>
          <a:ln>
            <a:noFill/>
          </a:ln>
        </p:spPr>
      </p:pic>
      <p:sp>
        <p:nvSpPr>
          <p:cNvPr id="358" name="CustomShape 2"/>
          <p:cNvSpPr/>
          <p:nvPr/>
        </p:nvSpPr>
        <p:spPr>
          <a:xfrm>
            <a:off x="548640" y="1280160"/>
            <a:ext cx="10331280" cy="455760"/>
          </a:xfrm>
          <a:prstGeom prst="rect">
            <a:avLst/>
          </a:prstGeom>
          <a:solidFill>
            <a:srgbClr val="ef413d">
              <a:alpha val="22000"/>
            </a:srgbClr>
          </a:solidFill>
          <a:ln>
            <a:solidFill>
              <a:srgbClr val="3465a4"/>
            </a:solidFill>
          </a:ln>
        </p:spPr>
        <p:style>
          <a:lnRef idx="0"/>
          <a:fillRef idx="0"/>
          <a:effectRef idx="0"/>
          <a:fontRef idx="minor"/>
        </p:style>
      </p:sp>
      <p:sp>
        <p:nvSpPr>
          <p:cNvPr id="359" name="CustomShape 3"/>
          <p:cNvSpPr/>
          <p:nvPr/>
        </p:nvSpPr>
        <p:spPr>
          <a:xfrm>
            <a:off x="548640" y="1097280"/>
            <a:ext cx="1187280" cy="5667840"/>
          </a:xfrm>
          <a:prstGeom prst="rect">
            <a:avLst/>
          </a:prstGeom>
          <a:solidFill>
            <a:srgbClr val="ef413d">
              <a:alpha val="27000"/>
            </a:srgbClr>
          </a:solidFill>
          <a:ln>
            <a:solidFill>
              <a:srgbClr val="3465a4"/>
            </a:solidFill>
          </a:ln>
        </p:spPr>
        <p:style>
          <a:lnRef idx="0"/>
          <a:fillRef idx="0"/>
          <a:effectRef idx="0"/>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90360" y="0"/>
            <a:ext cx="11998440" cy="168876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tr-TR" sz="2800" spc="-1" strike="noStrike">
                <a:solidFill>
                  <a:srgbClr val="000000"/>
                </a:solidFill>
                <a:latin typeface="Calibri Light"/>
                <a:ea typeface="DejaVu Sans"/>
              </a:rPr>
              <a:t>Accuracy, </a:t>
            </a:r>
            <a:r>
              <a:rPr b="0" lang="tr-TR" sz="2800" spc="-1" strike="noStrike">
                <a:solidFill>
                  <a:srgbClr val="000000"/>
                </a:solidFill>
                <a:latin typeface="Calibri Light"/>
                <a:ea typeface="DejaVu Sans"/>
              </a:rPr>
              <a:t>Weighted </a:t>
            </a:r>
            <a:r>
              <a:rPr b="0" lang="tr-TR" sz="2800" spc="-1" strike="noStrike">
                <a:solidFill>
                  <a:srgbClr val="000000"/>
                </a:solidFill>
                <a:latin typeface="Calibri Light"/>
                <a:ea typeface="DejaVu Sans"/>
              </a:rPr>
              <a:t>Precision and </a:t>
            </a:r>
            <a:r>
              <a:rPr b="0" lang="tr-TR" sz="2800" spc="-1" strike="noStrike">
                <a:solidFill>
                  <a:srgbClr val="000000"/>
                </a:solidFill>
                <a:latin typeface="Calibri Light"/>
                <a:ea typeface="DejaVu Sans"/>
              </a:rPr>
              <a:t>Weighted </a:t>
            </a:r>
            <a:r>
              <a:rPr b="0" lang="tr-TR" sz="2800" spc="-1" strike="noStrike">
                <a:solidFill>
                  <a:srgbClr val="000000"/>
                </a:solidFill>
                <a:latin typeface="Calibri Light"/>
                <a:ea typeface="DejaVu Sans"/>
              </a:rPr>
              <a:t>Recall of </a:t>
            </a:r>
            <a:r>
              <a:rPr b="0" lang="tr-TR" sz="2800" spc="-1" strike="noStrike">
                <a:solidFill>
                  <a:srgbClr val="000000"/>
                </a:solidFill>
                <a:latin typeface="Calibri Light"/>
                <a:ea typeface="DejaVu Sans"/>
              </a:rPr>
              <a:t>Predicting </a:t>
            </a:r>
            <a:r>
              <a:rPr b="0" lang="tr-TR" sz="2800" spc="-1" strike="noStrike">
                <a:solidFill>
                  <a:srgbClr val="000000"/>
                </a:solidFill>
                <a:latin typeface="Calibri Light"/>
                <a:ea typeface="DejaVu Sans"/>
              </a:rPr>
              <a:t>Target </a:t>
            </a:r>
            <a:r>
              <a:rPr b="0" lang="tr-TR" sz="2800" spc="-1" strike="noStrike">
                <a:solidFill>
                  <a:srgbClr val="000000"/>
                </a:solidFill>
                <a:latin typeface="Calibri Light"/>
                <a:ea typeface="DejaVu Sans"/>
              </a:rPr>
              <a:t>Course’s </a:t>
            </a:r>
            <a:r>
              <a:rPr b="0" lang="tr-TR" sz="2800" spc="-1" strike="noStrike">
                <a:solidFill>
                  <a:srgbClr val="000000"/>
                </a:solidFill>
                <a:latin typeface="Calibri Light"/>
                <a:ea typeface="DejaVu Sans"/>
              </a:rPr>
              <a:t>Grade Letters </a:t>
            </a:r>
            <a:r>
              <a:rPr b="0" lang="tr-TR" sz="2800" spc="-1" strike="noStrike">
                <a:solidFill>
                  <a:srgbClr val="000000"/>
                </a:solidFill>
                <a:latin typeface="Calibri Light"/>
                <a:ea typeface="DejaVu Sans"/>
              </a:rPr>
              <a:t>Based on </a:t>
            </a:r>
            <a:r>
              <a:rPr b="0" lang="tr-TR" sz="2800" spc="-1" strike="noStrike">
                <a:solidFill>
                  <a:srgbClr val="000000"/>
                </a:solidFill>
                <a:latin typeface="Calibri Light"/>
                <a:ea typeface="DejaVu Sans"/>
              </a:rPr>
              <a:t>Input Data </a:t>
            </a:r>
            <a:r>
              <a:rPr b="0" lang="tr-TR" sz="2800" spc="-1" strike="noStrike">
                <a:solidFill>
                  <a:srgbClr val="000000"/>
                </a:solidFill>
                <a:latin typeface="Calibri Light"/>
                <a:ea typeface="DejaVu Sans"/>
              </a:rPr>
              <a:t>Set “All </a:t>
            </a:r>
            <a:r>
              <a:rPr b="0" lang="tr-TR" sz="2800" spc="-1" strike="noStrike">
                <a:solidFill>
                  <a:srgbClr val="000000"/>
                </a:solidFill>
                <a:latin typeface="Calibri Light"/>
                <a:ea typeface="DejaVu Sans"/>
              </a:rPr>
              <a:t>Courses Taken </a:t>
            </a:r>
            <a:r>
              <a:rPr b="0" lang="tr-TR" sz="2800" spc="-1" strike="noStrike">
                <a:solidFill>
                  <a:srgbClr val="000000"/>
                </a:solidFill>
                <a:latin typeface="Calibri Light"/>
                <a:ea typeface="DejaVu Sans"/>
              </a:rPr>
              <a:t>Before the </a:t>
            </a:r>
            <a:r>
              <a:rPr b="0" lang="tr-TR" sz="2800" spc="-1" strike="noStrike">
                <a:solidFill>
                  <a:srgbClr val="000000"/>
                </a:solidFill>
                <a:latin typeface="Calibri Light"/>
                <a:ea typeface="DejaVu Sans"/>
              </a:rPr>
              <a:t>Target </a:t>
            </a:r>
            <a:r>
              <a:rPr b="0" lang="tr-TR" sz="2800" spc="-1" strike="noStrike">
                <a:solidFill>
                  <a:srgbClr val="000000"/>
                </a:solidFill>
                <a:latin typeface="Calibri Light"/>
                <a:ea typeface="DejaVu Sans"/>
              </a:rPr>
              <a:t>Semester”</a:t>
            </a:r>
            <a:br/>
            <a:endParaRPr b="0" lang="tr-TR" sz="2800" spc="-1" strike="noStrike">
              <a:latin typeface="Arial"/>
            </a:endParaRPr>
          </a:p>
        </p:txBody>
      </p:sp>
      <p:pic>
        <p:nvPicPr>
          <p:cNvPr id="361" name="İçerik Yer Tutucusu 6" descr=""/>
          <p:cNvPicPr/>
          <p:nvPr/>
        </p:nvPicPr>
        <p:blipFill>
          <a:blip r:embed="rId1"/>
          <a:srcRect l="0" t="5375" r="0" b="0"/>
          <a:stretch/>
        </p:blipFill>
        <p:spPr>
          <a:xfrm>
            <a:off x="449280" y="1280160"/>
            <a:ext cx="10430640" cy="5393160"/>
          </a:xfrm>
          <a:prstGeom prst="rect">
            <a:avLst/>
          </a:prstGeom>
          <a:ln>
            <a:noFill/>
          </a:ln>
        </p:spPr>
      </p:pic>
      <p:sp>
        <p:nvSpPr>
          <p:cNvPr id="362" name="CustomShape 2"/>
          <p:cNvSpPr/>
          <p:nvPr/>
        </p:nvSpPr>
        <p:spPr>
          <a:xfrm>
            <a:off x="548640" y="1280160"/>
            <a:ext cx="10331280" cy="455760"/>
          </a:xfrm>
          <a:prstGeom prst="rect">
            <a:avLst/>
          </a:prstGeom>
          <a:solidFill>
            <a:srgbClr val="ef413d">
              <a:alpha val="22000"/>
            </a:srgbClr>
          </a:solidFill>
          <a:ln>
            <a:solidFill>
              <a:srgbClr val="3465a4"/>
            </a:solidFill>
          </a:ln>
        </p:spPr>
        <p:style>
          <a:lnRef idx="0"/>
          <a:fillRef idx="0"/>
          <a:effectRef idx="0"/>
          <a:fontRef idx="minor"/>
        </p:style>
      </p:sp>
      <p:sp>
        <p:nvSpPr>
          <p:cNvPr id="363" name="CustomShape 3"/>
          <p:cNvSpPr/>
          <p:nvPr/>
        </p:nvSpPr>
        <p:spPr>
          <a:xfrm>
            <a:off x="548640" y="1097280"/>
            <a:ext cx="1187280" cy="5667840"/>
          </a:xfrm>
          <a:prstGeom prst="rect">
            <a:avLst/>
          </a:prstGeom>
          <a:solidFill>
            <a:srgbClr val="ef413d">
              <a:alpha val="27000"/>
            </a:srgbClr>
          </a:solidFill>
          <a:ln>
            <a:solidFill>
              <a:srgbClr val="3465a4"/>
            </a:solidFill>
          </a:ln>
        </p:spPr>
        <p:style>
          <a:lnRef idx="0"/>
          <a:fillRef idx="0"/>
          <a:effectRef idx="0"/>
          <a:fontRef idx="minor"/>
        </p:style>
      </p:sp>
      <p:sp>
        <p:nvSpPr>
          <p:cNvPr id="364" name="CustomShape 4"/>
          <p:cNvSpPr/>
          <p:nvPr/>
        </p:nvSpPr>
        <p:spPr>
          <a:xfrm>
            <a:off x="2836080" y="512064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365" name="CustomShape 5"/>
          <p:cNvSpPr/>
          <p:nvPr/>
        </p:nvSpPr>
        <p:spPr>
          <a:xfrm>
            <a:off x="4024800" y="512064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366" name="CustomShape 6"/>
          <p:cNvSpPr/>
          <p:nvPr/>
        </p:nvSpPr>
        <p:spPr>
          <a:xfrm>
            <a:off x="7680960" y="512208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90360" y="0"/>
            <a:ext cx="11998440" cy="168876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tr-TR" sz="2800" spc="-1" strike="noStrike">
                <a:solidFill>
                  <a:srgbClr val="000000"/>
                </a:solidFill>
                <a:latin typeface="Calibri Light"/>
                <a:ea typeface="DejaVu Sans"/>
              </a:rPr>
              <a:t>Accuracy, Weighted Precision and Weighted Recall of Predicting Target Course’s Grade Letters Based on Input Data Set “All Courses Taken Before the Target Semester”</a:t>
            </a:r>
            <a:br/>
            <a:endParaRPr b="0" lang="tr-TR" sz="2800" spc="-1" strike="noStrike">
              <a:latin typeface="Arial"/>
            </a:endParaRPr>
          </a:p>
        </p:txBody>
      </p:sp>
      <p:pic>
        <p:nvPicPr>
          <p:cNvPr id="368" name="İçerik Yer Tutucusu 6" descr=""/>
          <p:cNvPicPr/>
          <p:nvPr/>
        </p:nvPicPr>
        <p:blipFill>
          <a:blip r:embed="rId1"/>
          <a:srcRect l="0" t="5375" r="70120" b="0"/>
          <a:stretch/>
        </p:blipFill>
        <p:spPr>
          <a:xfrm>
            <a:off x="449280" y="1280160"/>
            <a:ext cx="3115080" cy="5393160"/>
          </a:xfrm>
          <a:prstGeom prst="rect">
            <a:avLst/>
          </a:prstGeom>
          <a:ln>
            <a:noFill/>
          </a:ln>
        </p:spPr>
      </p:pic>
      <p:sp>
        <p:nvSpPr>
          <p:cNvPr id="369" name="CustomShape 2"/>
          <p:cNvSpPr/>
          <p:nvPr/>
        </p:nvSpPr>
        <p:spPr>
          <a:xfrm>
            <a:off x="5159520" y="1554480"/>
            <a:ext cx="6451920" cy="3381840"/>
          </a:xfrm>
          <a:prstGeom prst="rect">
            <a:avLst/>
          </a:prstGeom>
          <a:noFill/>
          <a:ln>
            <a:noFill/>
          </a:ln>
        </p:spPr>
        <p:style>
          <a:lnRef idx="0"/>
          <a:fillRef idx="0"/>
          <a:effectRef idx="0"/>
          <a:fontRef idx="minor"/>
        </p:style>
        <p:txBody>
          <a:bodyPr lIns="90000" rIns="90000" tIns="45000" bIns="45000"/>
          <a:p>
            <a:pPr>
              <a:lnSpc>
                <a:spcPct val="100000"/>
              </a:lnSpc>
            </a:pPr>
            <a:r>
              <a:rPr b="0" lang="tr-TR" sz="2800" spc="-1" strike="noStrike">
                <a:solidFill>
                  <a:srgbClr val="000000"/>
                </a:solidFill>
                <a:latin typeface="Calibri Light"/>
                <a:ea typeface="DejaVu Sans"/>
              </a:rPr>
              <a:t>Best A (%) Solution provided by NB</a:t>
            </a:r>
            <a:endParaRPr b="0" lang="tr-TR" sz="2800" spc="-1" strike="noStrike">
              <a:latin typeface="Arial"/>
            </a:endParaRPr>
          </a:p>
          <a:p>
            <a:pPr>
              <a:lnSpc>
                <a:spcPct val="100000"/>
              </a:lnSpc>
            </a:pPr>
            <a:endParaRPr b="0" lang="tr-TR" sz="2800" spc="-1" strike="noStrike">
              <a:latin typeface="Arial"/>
            </a:endParaRPr>
          </a:p>
          <a:p>
            <a:pPr>
              <a:lnSpc>
                <a:spcPct val="100000"/>
              </a:lnSpc>
            </a:pPr>
            <a:r>
              <a:rPr b="0" lang="tr-TR" sz="2800" spc="-1" strike="noStrike">
                <a:solidFill>
                  <a:srgbClr val="000000"/>
                </a:solidFill>
                <a:latin typeface="Calibri Light"/>
                <a:ea typeface="DejaVu Sans"/>
              </a:rPr>
              <a:t>IE305 gives the best A (%)</a:t>
            </a:r>
            <a:endParaRPr b="0" lang="tr-TR" sz="2800" spc="-1" strike="noStrike">
              <a:latin typeface="Arial"/>
            </a:endParaRPr>
          </a:p>
        </p:txBody>
      </p:sp>
      <p:sp>
        <p:nvSpPr>
          <p:cNvPr id="370" name="CustomShape 3"/>
          <p:cNvSpPr/>
          <p:nvPr/>
        </p:nvSpPr>
        <p:spPr>
          <a:xfrm>
            <a:off x="1554480" y="5212080"/>
            <a:ext cx="912960" cy="272880"/>
          </a:xfrm>
          <a:prstGeom prst="ellipse">
            <a:avLst/>
          </a:prstGeom>
          <a:solidFill>
            <a:srgbClr val="ef413d">
              <a:alpha val="9000"/>
            </a:srgbClr>
          </a:solidFill>
          <a:ln>
            <a:solidFill>
              <a:srgbClr val="3465a4"/>
            </a:solidFill>
          </a:ln>
        </p:spPr>
        <p:style>
          <a:lnRef idx="0"/>
          <a:fillRef idx="0"/>
          <a:effectRef idx="0"/>
          <a:fontRef idx="minor"/>
        </p:style>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Motivation</a:t>
            </a:r>
            <a:br/>
            <a:endParaRPr b="0" lang="tr-TR" sz="4400" spc="-1" strike="noStrike">
              <a:latin typeface="Arial"/>
            </a:endParaRPr>
          </a:p>
        </p:txBody>
      </p:sp>
      <p:sp>
        <p:nvSpPr>
          <p:cNvPr id="281"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Financial and time loss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Lower graduation rates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School reputation</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Dropout and withdrawal rates</a:t>
            </a:r>
            <a:endParaRPr b="0" lang="tr-TR" sz="2800" spc="-1" strike="noStrike">
              <a:latin typeface="Arial"/>
            </a:endParaRPr>
          </a:p>
          <a:p>
            <a:pPr>
              <a:lnSpc>
                <a:spcPct val="90000"/>
              </a:lnSpc>
              <a:spcBef>
                <a:spcPts val="1001"/>
              </a:spcBef>
            </a:pPr>
            <a:endParaRPr b="0" lang="tr-TR" sz="2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90360" y="0"/>
            <a:ext cx="11998440" cy="168876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tr-TR" sz="2800" spc="-1" strike="noStrike">
                <a:solidFill>
                  <a:srgbClr val="000000"/>
                </a:solidFill>
                <a:latin typeface="Calibri Light"/>
                <a:ea typeface="DejaVu Sans"/>
              </a:rPr>
              <a:t>Accuracy, Weighted Precision and Weighted Recall of Predicting Target Course’s Grade Letters Based on Input Data Set “All Courses Taken Before the Target Semester”</a:t>
            </a:r>
            <a:br/>
            <a:endParaRPr b="0" lang="tr-TR" sz="2800" spc="-1" strike="noStrike">
              <a:latin typeface="Arial"/>
            </a:endParaRPr>
          </a:p>
        </p:txBody>
      </p:sp>
      <p:pic>
        <p:nvPicPr>
          <p:cNvPr id="372" name="İçerik Yer Tutucusu 6" descr=""/>
          <p:cNvPicPr/>
          <p:nvPr/>
        </p:nvPicPr>
        <p:blipFill>
          <a:blip r:embed="rId1"/>
          <a:srcRect l="80709" t="5375" r="0" b="0"/>
          <a:stretch/>
        </p:blipFill>
        <p:spPr>
          <a:xfrm>
            <a:off x="548640" y="1280160"/>
            <a:ext cx="2010240" cy="5393160"/>
          </a:xfrm>
          <a:prstGeom prst="rect">
            <a:avLst/>
          </a:prstGeom>
          <a:ln>
            <a:noFill/>
          </a:ln>
        </p:spPr>
      </p:pic>
      <p:sp>
        <p:nvSpPr>
          <p:cNvPr id="373" name="CustomShape 2"/>
          <p:cNvSpPr/>
          <p:nvPr/>
        </p:nvSpPr>
        <p:spPr>
          <a:xfrm>
            <a:off x="1280160" y="1371600"/>
            <a:ext cx="547200" cy="5393520"/>
          </a:xfrm>
          <a:prstGeom prst="rect">
            <a:avLst/>
          </a:prstGeom>
          <a:solidFill>
            <a:srgbClr val="ef413d">
              <a:alpha val="24000"/>
            </a:srgbClr>
          </a:solidFill>
          <a:ln>
            <a:solidFill>
              <a:srgbClr val="3465a4"/>
            </a:solidFill>
          </a:ln>
        </p:spPr>
        <p:style>
          <a:lnRef idx="0"/>
          <a:fillRef idx="0"/>
          <a:effectRef idx="0"/>
          <a:fontRef idx="minor"/>
        </p:style>
      </p:sp>
      <p:sp>
        <p:nvSpPr>
          <p:cNvPr id="374" name="CustomShape 3"/>
          <p:cNvSpPr/>
          <p:nvPr/>
        </p:nvSpPr>
        <p:spPr>
          <a:xfrm>
            <a:off x="5159520" y="1554480"/>
            <a:ext cx="6451920" cy="3381840"/>
          </a:xfrm>
          <a:prstGeom prst="rect">
            <a:avLst/>
          </a:prstGeom>
          <a:noFill/>
          <a:ln>
            <a:noFill/>
          </a:ln>
        </p:spPr>
        <p:style>
          <a:lnRef idx="0"/>
          <a:fillRef idx="0"/>
          <a:effectRef idx="0"/>
          <a:fontRef idx="minor"/>
        </p:style>
        <p:txBody>
          <a:bodyPr lIns="90000" rIns="90000" tIns="45000" bIns="45000"/>
          <a:p>
            <a:pPr>
              <a:lnSpc>
                <a:spcPct val="100000"/>
              </a:lnSpc>
            </a:pPr>
            <a:r>
              <a:rPr b="0" lang="tr-TR" sz="2800" spc="-1" strike="noStrike">
                <a:solidFill>
                  <a:srgbClr val="000000"/>
                </a:solidFill>
                <a:latin typeface="Calibri Light"/>
                <a:ea typeface="DejaVu Sans"/>
              </a:rPr>
              <a:t>NaN values are existed, because one of Grade Letters is not predicted by the algorithm. Therefore, divisor of precision is zero and it gives an error while the calculation. </a:t>
            </a:r>
            <a:endParaRPr b="0" lang="tr-TR" sz="2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90360" y="0"/>
            <a:ext cx="11998440" cy="168876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tr-TR" sz="2800" spc="-1" strike="noStrike">
                <a:solidFill>
                  <a:srgbClr val="000000"/>
                </a:solidFill>
                <a:latin typeface="Calibri Light"/>
                <a:ea typeface="DejaVu Sans"/>
              </a:rPr>
              <a:t>Accuracy, Weighted Precision and Weighted Recall of Predicting Target Course’s Grade Letters Based on Input Data Set “All Courses Taken Before the Target Semester”</a:t>
            </a:r>
            <a:br/>
            <a:endParaRPr b="0" lang="tr-TR" sz="2800" spc="-1" strike="noStrike">
              <a:latin typeface="Arial"/>
            </a:endParaRPr>
          </a:p>
        </p:txBody>
      </p:sp>
      <p:pic>
        <p:nvPicPr>
          <p:cNvPr id="376" name="İçerik Yer Tutucusu 6" descr=""/>
          <p:cNvPicPr/>
          <p:nvPr/>
        </p:nvPicPr>
        <p:blipFill>
          <a:blip r:embed="rId1"/>
          <a:srcRect l="29876" t="5375" r="52587" b="0"/>
          <a:stretch/>
        </p:blipFill>
        <p:spPr>
          <a:xfrm>
            <a:off x="1281600" y="1463040"/>
            <a:ext cx="1734120" cy="5118840"/>
          </a:xfrm>
          <a:prstGeom prst="rect">
            <a:avLst/>
          </a:prstGeom>
          <a:ln>
            <a:noFill/>
          </a:ln>
        </p:spPr>
      </p:pic>
      <p:sp>
        <p:nvSpPr>
          <p:cNvPr id="377" name="CustomShape 2"/>
          <p:cNvSpPr/>
          <p:nvPr/>
        </p:nvSpPr>
        <p:spPr>
          <a:xfrm>
            <a:off x="5159520" y="1554480"/>
            <a:ext cx="6451920" cy="3381840"/>
          </a:xfrm>
          <a:prstGeom prst="rect">
            <a:avLst/>
          </a:prstGeom>
          <a:noFill/>
          <a:ln>
            <a:noFill/>
          </a:ln>
        </p:spPr>
        <p:style>
          <a:lnRef idx="0"/>
          <a:fillRef idx="0"/>
          <a:effectRef idx="0"/>
          <a:fontRef idx="minor"/>
        </p:style>
        <p:txBody>
          <a:bodyPr lIns="90000" rIns="90000" tIns="45000" bIns="45000"/>
          <a:p>
            <a:pPr>
              <a:lnSpc>
                <a:spcPct val="100000"/>
              </a:lnSpc>
            </a:pPr>
            <a:r>
              <a:rPr b="0" lang="tr-TR" sz="2800" spc="-1" strike="noStrike">
                <a:solidFill>
                  <a:srgbClr val="000000"/>
                </a:solidFill>
                <a:latin typeface="Calibri Light"/>
                <a:ea typeface="DejaVu Sans"/>
              </a:rPr>
              <a:t>The lowest A (%) provided by MLP</a:t>
            </a:r>
            <a:endParaRPr b="0" lang="tr-TR" sz="2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838080" y="936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Grade Letters Based on Input Data Set “All Courses Taken in the Semester Prior to Target Semester”</a:t>
            </a:r>
            <a:br/>
            <a:endParaRPr b="0" lang="tr-TR" sz="3600" spc="-1" strike="noStrike">
              <a:latin typeface="Arial"/>
            </a:endParaRPr>
          </a:p>
        </p:txBody>
      </p:sp>
      <p:pic>
        <p:nvPicPr>
          <p:cNvPr id="379" name="İçerik Yer Tutucusu 9" descr=""/>
          <p:cNvPicPr/>
          <p:nvPr/>
        </p:nvPicPr>
        <p:blipFill>
          <a:blip r:embed="rId1"/>
          <a:srcRect l="0" t="4269" r="0" b="0"/>
          <a:stretch/>
        </p:blipFill>
        <p:spPr>
          <a:xfrm>
            <a:off x="61920" y="1280160"/>
            <a:ext cx="12189600" cy="5484960"/>
          </a:xfrm>
          <a:prstGeom prst="rect">
            <a:avLst/>
          </a:prstGeom>
          <a:ln>
            <a:noFill/>
          </a:ln>
        </p:spPr>
      </p:pic>
      <p:sp>
        <p:nvSpPr>
          <p:cNvPr id="380" name="CustomShape 2"/>
          <p:cNvSpPr/>
          <p:nvPr/>
        </p:nvSpPr>
        <p:spPr>
          <a:xfrm>
            <a:off x="1645920" y="1334520"/>
            <a:ext cx="2101680" cy="5430600"/>
          </a:xfrm>
          <a:prstGeom prst="rect">
            <a:avLst/>
          </a:prstGeom>
          <a:solidFill>
            <a:srgbClr val="ef413d">
              <a:alpha val="19000"/>
            </a:srgbClr>
          </a:solidFill>
          <a:ln>
            <a:solidFill>
              <a:srgbClr val="3465a4"/>
            </a:solidFill>
          </a:ln>
        </p:spPr>
        <p:style>
          <a:lnRef idx="0"/>
          <a:fillRef idx="0"/>
          <a:effectRef idx="0"/>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838080" y="936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Grade Letters Based on Input Data Set “All Courses Taken in the Semester Prior to Target Semester”</a:t>
            </a:r>
            <a:br/>
            <a:endParaRPr b="0" lang="tr-TR" sz="3600" spc="-1" strike="noStrike">
              <a:latin typeface="Arial"/>
            </a:endParaRPr>
          </a:p>
        </p:txBody>
      </p:sp>
      <p:pic>
        <p:nvPicPr>
          <p:cNvPr id="382" name="İçerik Yer Tutucusu 9" descr=""/>
          <p:cNvPicPr/>
          <p:nvPr/>
        </p:nvPicPr>
        <p:blipFill>
          <a:blip r:embed="rId1"/>
          <a:srcRect l="0" t="4269" r="0" b="0"/>
          <a:stretch/>
        </p:blipFill>
        <p:spPr>
          <a:xfrm>
            <a:off x="61920" y="1280160"/>
            <a:ext cx="12189600" cy="5484960"/>
          </a:xfrm>
          <a:prstGeom prst="rect">
            <a:avLst/>
          </a:prstGeom>
          <a:ln>
            <a:noFill/>
          </a:ln>
        </p:spPr>
      </p:pic>
      <p:sp>
        <p:nvSpPr>
          <p:cNvPr id="383" name="CustomShape 2"/>
          <p:cNvSpPr/>
          <p:nvPr/>
        </p:nvSpPr>
        <p:spPr>
          <a:xfrm>
            <a:off x="8610480" y="6356520"/>
            <a:ext cx="2741400" cy="363240"/>
          </a:xfrm>
          <a:prstGeom prst="rect">
            <a:avLst/>
          </a:prstGeom>
          <a:noFill/>
          <a:ln>
            <a:noFill/>
          </a:ln>
        </p:spPr>
        <p:style>
          <a:lnRef idx="0"/>
          <a:fillRef idx="0"/>
          <a:effectRef idx="0"/>
          <a:fontRef idx="minor"/>
        </p:style>
        <p:txBody>
          <a:bodyPr lIns="90000" rIns="90000" tIns="45000" bIns="45000" anchor="ctr"/>
          <a:p>
            <a:pPr algn="r">
              <a:lnSpc>
                <a:spcPct val="100000"/>
              </a:lnSpc>
            </a:pPr>
            <a:endParaRPr b="0" lang="tr-TR" sz="1800" spc="-1" strike="noStrike">
              <a:latin typeface="Arial"/>
            </a:endParaRPr>
          </a:p>
          <a:p>
            <a:pPr algn="r">
              <a:lnSpc>
                <a:spcPct val="100000"/>
              </a:lnSpc>
            </a:pPr>
            <a:fld id="{8CD134FF-3CCB-406E-83B7-6287FF1EEE8B}" type="slidenum">
              <a:rPr b="0" lang="tr-TR" sz="1200" spc="-1" strike="noStrike">
                <a:solidFill>
                  <a:srgbClr val="8b8b8b"/>
                </a:solidFill>
                <a:latin typeface="Calibri"/>
                <a:ea typeface="DejaVu Sans"/>
              </a:rPr>
              <a:t>&lt;number&gt;</a:t>
            </a:fld>
            <a:r>
              <a:rPr b="0" lang="tr-TR" sz="1200" spc="-1" strike="noStrike">
                <a:solidFill>
                  <a:srgbClr val="8b8b8b"/>
                </a:solidFill>
                <a:latin typeface="Calibri"/>
                <a:ea typeface="DejaVu Sans"/>
              </a:rPr>
              <a:t> of 42</a:t>
            </a:r>
            <a:endParaRPr b="0" lang="tr-TR" sz="1200" spc="-1" strike="noStrike">
              <a:latin typeface="Arial"/>
            </a:endParaRPr>
          </a:p>
          <a:p>
            <a:pPr algn="r">
              <a:lnSpc>
                <a:spcPct val="100000"/>
              </a:lnSpc>
            </a:pPr>
            <a:endParaRPr b="0" lang="tr-TR" sz="1200" spc="-1" strike="noStrike">
              <a:latin typeface="Arial"/>
            </a:endParaRPr>
          </a:p>
        </p:txBody>
      </p:sp>
      <p:sp>
        <p:nvSpPr>
          <p:cNvPr id="384" name="CustomShape 3"/>
          <p:cNvSpPr/>
          <p:nvPr/>
        </p:nvSpPr>
        <p:spPr>
          <a:xfrm>
            <a:off x="9966960" y="1371600"/>
            <a:ext cx="2101680" cy="5430600"/>
          </a:xfrm>
          <a:prstGeom prst="rect">
            <a:avLst/>
          </a:prstGeom>
          <a:solidFill>
            <a:srgbClr val="ef413d">
              <a:alpha val="19000"/>
            </a:srgbClr>
          </a:solidFill>
          <a:ln>
            <a:solidFill>
              <a:srgbClr val="3465a4"/>
            </a:solidFill>
          </a:ln>
        </p:spPr>
        <p:style>
          <a:lnRef idx="0"/>
          <a:fillRef idx="0"/>
          <a:effectRef idx="0"/>
          <a:fontRef idx="minor"/>
        </p:style>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838080" y="936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Grade Letters Based on Input Data Set “All Courses Taken in the Semester Prior to Target Semester”</a:t>
            </a:r>
            <a:br/>
            <a:endParaRPr b="0" lang="tr-TR" sz="3600" spc="-1" strike="noStrike">
              <a:latin typeface="Arial"/>
            </a:endParaRPr>
          </a:p>
        </p:txBody>
      </p:sp>
      <p:pic>
        <p:nvPicPr>
          <p:cNvPr id="386" name="İçerik Yer Tutucusu 9" descr=""/>
          <p:cNvPicPr/>
          <p:nvPr/>
        </p:nvPicPr>
        <p:blipFill>
          <a:blip r:embed="rId1"/>
          <a:srcRect l="0" t="4269" r="0" b="0"/>
          <a:stretch/>
        </p:blipFill>
        <p:spPr>
          <a:xfrm>
            <a:off x="61920" y="1280160"/>
            <a:ext cx="12189600" cy="5484960"/>
          </a:xfrm>
          <a:prstGeom prst="rect">
            <a:avLst/>
          </a:prstGeom>
          <a:ln>
            <a:noFill/>
          </a:ln>
        </p:spPr>
      </p:pic>
      <p:sp>
        <p:nvSpPr>
          <p:cNvPr id="387" name="CustomShape 2"/>
          <p:cNvSpPr/>
          <p:nvPr/>
        </p:nvSpPr>
        <p:spPr>
          <a:xfrm>
            <a:off x="155448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388" name="CustomShape 3"/>
          <p:cNvSpPr/>
          <p:nvPr/>
        </p:nvSpPr>
        <p:spPr>
          <a:xfrm>
            <a:off x="439056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389" name="CustomShape 4"/>
          <p:cNvSpPr/>
          <p:nvPr/>
        </p:nvSpPr>
        <p:spPr>
          <a:xfrm>
            <a:off x="512208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914760" y="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Grade Letters Based on Input Data Set “Courses Selected by a Feature Selection”</a:t>
            </a:r>
            <a:br/>
            <a:endParaRPr b="0" lang="tr-TR" sz="3600" spc="-1" strike="noStrike">
              <a:latin typeface="Arial"/>
            </a:endParaRPr>
          </a:p>
        </p:txBody>
      </p:sp>
      <p:pic>
        <p:nvPicPr>
          <p:cNvPr id="391" name="İçerik Yer Tutucusu 9" descr=""/>
          <p:cNvPicPr/>
          <p:nvPr/>
        </p:nvPicPr>
        <p:blipFill>
          <a:blip r:embed="rId1"/>
          <a:srcRect l="0" t="4269" r="0" b="0"/>
          <a:stretch/>
        </p:blipFill>
        <p:spPr>
          <a:xfrm>
            <a:off x="365760" y="914400"/>
            <a:ext cx="11824920" cy="5980680"/>
          </a:xfrm>
          <a:prstGeom prst="rect">
            <a:avLst/>
          </a:prstGeom>
          <a:ln>
            <a:noFill/>
          </a:ln>
        </p:spPr>
      </p:pic>
      <p:sp>
        <p:nvSpPr>
          <p:cNvPr id="392" name="CustomShape 2"/>
          <p:cNvSpPr/>
          <p:nvPr/>
        </p:nvSpPr>
        <p:spPr>
          <a:xfrm>
            <a:off x="1920240" y="914400"/>
            <a:ext cx="1918800" cy="59421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914760" y="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Grade Letters Based on Input Data Set “Courses Selected by a Feature Selection”</a:t>
            </a:r>
            <a:br/>
            <a:endParaRPr b="0" lang="tr-TR" sz="3600" spc="-1" strike="noStrike">
              <a:latin typeface="Arial"/>
            </a:endParaRPr>
          </a:p>
        </p:txBody>
      </p:sp>
      <p:pic>
        <p:nvPicPr>
          <p:cNvPr id="394" name="İçerik Yer Tutucusu 9" descr=""/>
          <p:cNvPicPr/>
          <p:nvPr/>
        </p:nvPicPr>
        <p:blipFill>
          <a:blip r:embed="rId1"/>
          <a:srcRect l="0" t="4269" r="0" b="0"/>
          <a:stretch/>
        </p:blipFill>
        <p:spPr>
          <a:xfrm>
            <a:off x="365760" y="914400"/>
            <a:ext cx="11824920" cy="5980680"/>
          </a:xfrm>
          <a:prstGeom prst="rect">
            <a:avLst/>
          </a:prstGeom>
          <a:ln>
            <a:noFill/>
          </a:ln>
        </p:spPr>
      </p:pic>
      <p:sp>
        <p:nvSpPr>
          <p:cNvPr id="395" name="CustomShape 2"/>
          <p:cNvSpPr/>
          <p:nvPr/>
        </p:nvSpPr>
        <p:spPr>
          <a:xfrm>
            <a:off x="182880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396" name="CustomShape 3"/>
          <p:cNvSpPr/>
          <p:nvPr/>
        </p:nvSpPr>
        <p:spPr>
          <a:xfrm>
            <a:off x="2561760" y="42076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397" name="CustomShape 4"/>
          <p:cNvSpPr/>
          <p:nvPr/>
        </p:nvSpPr>
        <p:spPr>
          <a:xfrm>
            <a:off x="3110400" y="521352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914760" y="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Grade Letters Based on Input Data Set “Courses Selected by a Feature Selection”</a:t>
            </a:r>
            <a:br/>
            <a:endParaRPr b="0" lang="tr-TR" sz="3600" spc="-1" strike="noStrike">
              <a:latin typeface="Arial"/>
            </a:endParaRPr>
          </a:p>
        </p:txBody>
      </p:sp>
      <p:pic>
        <p:nvPicPr>
          <p:cNvPr id="399" name="İçerik Yer Tutucusu 9" descr=""/>
          <p:cNvPicPr/>
          <p:nvPr/>
        </p:nvPicPr>
        <p:blipFill>
          <a:blip r:embed="rId1"/>
          <a:srcRect l="772" t="4269" r="0" b="0"/>
          <a:stretch/>
        </p:blipFill>
        <p:spPr>
          <a:xfrm>
            <a:off x="457200" y="914400"/>
            <a:ext cx="11733480" cy="5980680"/>
          </a:xfrm>
          <a:prstGeom prst="rect">
            <a:avLst/>
          </a:prstGeom>
          <a:ln>
            <a:noFill/>
          </a:ln>
        </p:spPr>
      </p:pic>
      <p:sp>
        <p:nvSpPr>
          <p:cNvPr id="400" name="CustomShape 2"/>
          <p:cNvSpPr/>
          <p:nvPr/>
        </p:nvSpPr>
        <p:spPr>
          <a:xfrm>
            <a:off x="10058400" y="952920"/>
            <a:ext cx="1918800" cy="59421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822960" y="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Grade Letters Based on Input Data Set “Personal Data of Students”</a:t>
            </a:r>
            <a:br/>
            <a:endParaRPr b="0" lang="tr-TR" sz="3600" spc="-1" strike="noStrike">
              <a:latin typeface="Arial"/>
            </a:endParaRPr>
          </a:p>
        </p:txBody>
      </p:sp>
      <p:pic>
        <p:nvPicPr>
          <p:cNvPr id="402" name="İçerik Yer Tutucusu 9" descr=""/>
          <p:cNvPicPr/>
          <p:nvPr/>
        </p:nvPicPr>
        <p:blipFill>
          <a:blip r:embed="rId1"/>
          <a:srcRect l="2487" t="4269" r="2304" b="0"/>
          <a:stretch/>
        </p:blipFill>
        <p:spPr>
          <a:xfrm>
            <a:off x="457200" y="914400"/>
            <a:ext cx="11154240" cy="5925960"/>
          </a:xfrm>
          <a:prstGeom prst="rect">
            <a:avLst/>
          </a:prstGeom>
          <a:ln>
            <a:noFill/>
          </a:ln>
        </p:spPr>
      </p:pic>
      <p:sp>
        <p:nvSpPr>
          <p:cNvPr id="403" name="CustomShape 2"/>
          <p:cNvSpPr/>
          <p:nvPr/>
        </p:nvSpPr>
        <p:spPr>
          <a:xfrm>
            <a:off x="8610480" y="6356520"/>
            <a:ext cx="2741400" cy="363240"/>
          </a:xfrm>
          <a:prstGeom prst="rect">
            <a:avLst/>
          </a:prstGeom>
          <a:noFill/>
          <a:ln>
            <a:noFill/>
          </a:ln>
        </p:spPr>
        <p:style>
          <a:lnRef idx="0"/>
          <a:fillRef idx="0"/>
          <a:effectRef idx="0"/>
          <a:fontRef idx="minor"/>
        </p:style>
        <p:txBody>
          <a:bodyPr lIns="90000" rIns="90000" tIns="45000" bIns="45000" anchor="ctr"/>
          <a:p>
            <a:pPr algn="r">
              <a:lnSpc>
                <a:spcPct val="100000"/>
              </a:lnSpc>
            </a:pPr>
            <a:endParaRPr b="0" lang="tr-TR" sz="1800" spc="-1" strike="noStrike">
              <a:latin typeface="Arial"/>
            </a:endParaRPr>
          </a:p>
          <a:p>
            <a:pPr algn="r">
              <a:lnSpc>
                <a:spcPct val="100000"/>
              </a:lnSpc>
            </a:pPr>
            <a:fld id="{8A30EE80-2CC2-42B3-B0E7-4F1FF3373715}" type="slidenum">
              <a:rPr b="0" lang="tr-TR" sz="1200" spc="-1" strike="noStrike">
                <a:solidFill>
                  <a:srgbClr val="8b8b8b"/>
                </a:solidFill>
                <a:latin typeface="Calibri"/>
                <a:ea typeface="DejaVu Sans"/>
              </a:rPr>
              <a:t>&lt;number&gt;</a:t>
            </a:fld>
            <a:r>
              <a:rPr b="0" lang="tr-TR" sz="1200" spc="-1" strike="noStrike">
                <a:solidFill>
                  <a:srgbClr val="8b8b8b"/>
                </a:solidFill>
                <a:latin typeface="Calibri"/>
                <a:ea typeface="DejaVu Sans"/>
              </a:rPr>
              <a:t> of 42</a:t>
            </a:r>
            <a:endParaRPr b="0" lang="tr-TR" sz="1200" spc="-1" strike="noStrike">
              <a:latin typeface="Arial"/>
            </a:endParaRPr>
          </a:p>
          <a:p>
            <a:pPr algn="r">
              <a:lnSpc>
                <a:spcPct val="100000"/>
              </a:lnSpc>
            </a:pPr>
            <a:endParaRPr b="0" lang="tr-TR" sz="1200" spc="-1" strike="noStrike">
              <a:latin typeface="Arial"/>
            </a:endParaRPr>
          </a:p>
        </p:txBody>
      </p:sp>
      <p:sp>
        <p:nvSpPr>
          <p:cNvPr id="404" name="CustomShape 3"/>
          <p:cNvSpPr/>
          <p:nvPr/>
        </p:nvSpPr>
        <p:spPr>
          <a:xfrm>
            <a:off x="9601200" y="898200"/>
            <a:ext cx="1918800" cy="59421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822960" y="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Grade Letters Based on Input Data Set “Personal Data of Students”</a:t>
            </a:r>
            <a:br/>
            <a:endParaRPr b="0" lang="tr-TR" sz="3600" spc="-1" strike="noStrike">
              <a:latin typeface="Arial"/>
            </a:endParaRPr>
          </a:p>
        </p:txBody>
      </p:sp>
      <p:pic>
        <p:nvPicPr>
          <p:cNvPr id="406" name="İçerik Yer Tutucusu 9" descr=""/>
          <p:cNvPicPr/>
          <p:nvPr/>
        </p:nvPicPr>
        <p:blipFill>
          <a:blip r:embed="rId1"/>
          <a:srcRect l="2487" t="4269" r="2304" b="0"/>
          <a:stretch/>
        </p:blipFill>
        <p:spPr>
          <a:xfrm>
            <a:off x="457200" y="914400"/>
            <a:ext cx="11154240" cy="5925960"/>
          </a:xfrm>
          <a:prstGeom prst="rect">
            <a:avLst/>
          </a:prstGeom>
          <a:ln>
            <a:noFill/>
          </a:ln>
        </p:spPr>
      </p:pic>
      <p:sp>
        <p:nvSpPr>
          <p:cNvPr id="407" name="CustomShape 2"/>
          <p:cNvSpPr/>
          <p:nvPr/>
        </p:nvSpPr>
        <p:spPr>
          <a:xfrm>
            <a:off x="557784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08" name="CustomShape 3"/>
          <p:cNvSpPr/>
          <p:nvPr/>
        </p:nvSpPr>
        <p:spPr>
          <a:xfrm>
            <a:off x="2378880" y="347472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09" name="CustomShape 4"/>
          <p:cNvSpPr/>
          <p:nvPr/>
        </p:nvSpPr>
        <p:spPr>
          <a:xfrm>
            <a:off x="694944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10" name="CustomShape 5"/>
          <p:cNvSpPr/>
          <p:nvPr/>
        </p:nvSpPr>
        <p:spPr>
          <a:xfrm>
            <a:off x="439056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Aim of Study</a:t>
            </a:r>
            <a:br/>
            <a:endParaRPr b="0" lang="tr-TR" sz="4400" spc="-1" strike="noStrike">
              <a:latin typeface="Arial"/>
            </a:endParaRPr>
          </a:p>
        </p:txBody>
      </p:sp>
      <p:sp>
        <p:nvSpPr>
          <p:cNvPr id="283"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Predicting the student success in the selected courses considering</a:t>
            </a:r>
            <a:r>
              <a:rPr b="0" lang="tr-TR" sz="1800" spc="-1" strike="noStrike">
                <a:solidFill>
                  <a:srgbClr val="000000"/>
                </a:solidFill>
                <a:latin typeface="Arial"/>
                <a:ea typeface="DejaVu Sans"/>
              </a:rPr>
              <a:t> </a:t>
            </a:r>
            <a:r>
              <a:rPr b="0" lang="tr-TR" sz="2800" spc="-1" strike="noStrike">
                <a:solidFill>
                  <a:srgbClr val="000000"/>
                </a:solidFill>
                <a:latin typeface="Calibri"/>
                <a:ea typeface="DejaVu Sans"/>
              </a:rPr>
              <a:t>their transcript and personal data.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Analyzing the result of predicting course success.</a:t>
            </a:r>
            <a:endParaRPr b="0" lang="tr-TR" sz="2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824760" y="-4356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“All Courses Taken Before the Target Semester”</a:t>
            </a:r>
            <a:br/>
            <a:endParaRPr b="0" lang="tr-TR" sz="3600" spc="-1" strike="noStrike">
              <a:latin typeface="Arial"/>
            </a:endParaRPr>
          </a:p>
        </p:txBody>
      </p:sp>
      <p:pic>
        <p:nvPicPr>
          <p:cNvPr id="412" name="İçerik Yer Tutucusu 9" descr=""/>
          <p:cNvPicPr/>
          <p:nvPr/>
        </p:nvPicPr>
        <p:blipFill>
          <a:blip r:embed="rId1"/>
          <a:srcRect l="0" t="4269" r="0" b="0"/>
          <a:stretch/>
        </p:blipFill>
        <p:spPr>
          <a:xfrm>
            <a:off x="79920" y="977760"/>
            <a:ext cx="11622960" cy="5878800"/>
          </a:xfrm>
          <a:prstGeom prst="rect">
            <a:avLst/>
          </a:prstGeom>
          <a:ln>
            <a:noFill/>
          </a:ln>
        </p:spPr>
      </p:pic>
      <p:sp>
        <p:nvSpPr>
          <p:cNvPr id="413" name="CustomShape 2"/>
          <p:cNvSpPr/>
          <p:nvPr/>
        </p:nvSpPr>
        <p:spPr>
          <a:xfrm>
            <a:off x="1554480" y="977760"/>
            <a:ext cx="1918800" cy="59421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824760" y="-4356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“All Courses Taken Before the Target Semester”</a:t>
            </a:r>
            <a:br/>
            <a:endParaRPr b="0" lang="tr-TR" sz="3600" spc="-1" strike="noStrike">
              <a:latin typeface="Arial"/>
            </a:endParaRPr>
          </a:p>
        </p:txBody>
      </p:sp>
      <p:pic>
        <p:nvPicPr>
          <p:cNvPr id="415" name="İçerik Yer Tutucusu 9" descr=""/>
          <p:cNvPicPr/>
          <p:nvPr/>
        </p:nvPicPr>
        <p:blipFill>
          <a:blip r:embed="rId1"/>
          <a:srcRect l="0" t="4269" r="0" b="0"/>
          <a:stretch/>
        </p:blipFill>
        <p:spPr>
          <a:xfrm>
            <a:off x="79920" y="977760"/>
            <a:ext cx="11622960" cy="5878800"/>
          </a:xfrm>
          <a:prstGeom prst="rect">
            <a:avLst/>
          </a:prstGeom>
          <a:ln>
            <a:noFill/>
          </a:ln>
        </p:spPr>
      </p:pic>
      <p:sp>
        <p:nvSpPr>
          <p:cNvPr id="416" name="CustomShape 2"/>
          <p:cNvSpPr/>
          <p:nvPr/>
        </p:nvSpPr>
        <p:spPr>
          <a:xfrm>
            <a:off x="2194560" y="42076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17" name="CustomShape 3"/>
          <p:cNvSpPr/>
          <p:nvPr/>
        </p:nvSpPr>
        <p:spPr>
          <a:xfrm>
            <a:off x="1464480" y="420624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18" name="CustomShape 4"/>
          <p:cNvSpPr/>
          <p:nvPr/>
        </p:nvSpPr>
        <p:spPr>
          <a:xfrm>
            <a:off x="2834640" y="420624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914400" y="91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“All Courses Taken Before the Target Semester”</a:t>
            </a:r>
            <a:br/>
            <a:endParaRPr b="0" lang="tr-TR" sz="3600" spc="-1" strike="noStrike">
              <a:latin typeface="Arial"/>
            </a:endParaRPr>
          </a:p>
        </p:txBody>
      </p:sp>
      <p:pic>
        <p:nvPicPr>
          <p:cNvPr id="420" name="İçerik Yer Tutucusu 9" descr=""/>
          <p:cNvPicPr/>
          <p:nvPr/>
        </p:nvPicPr>
        <p:blipFill>
          <a:blip r:embed="rId1"/>
          <a:srcRect l="0" t="4269" r="51130" b="0"/>
          <a:stretch/>
        </p:blipFill>
        <p:spPr>
          <a:xfrm>
            <a:off x="79920" y="977760"/>
            <a:ext cx="5679000" cy="5878800"/>
          </a:xfrm>
          <a:prstGeom prst="rect">
            <a:avLst/>
          </a:prstGeom>
          <a:ln>
            <a:noFill/>
          </a:ln>
        </p:spPr>
      </p:pic>
      <p:sp>
        <p:nvSpPr>
          <p:cNvPr id="421" name="CustomShape 2"/>
          <p:cNvSpPr/>
          <p:nvPr/>
        </p:nvSpPr>
        <p:spPr>
          <a:xfrm>
            <a:off x="3566160" y="914400"/>
            <a:ext cx="1918800" cy="5942160"/>
          </a:xfrm>
          <a:prstGeom prst="rect">
            <a:avLst/>
          </a:prstGeom>
          <a:solidFill>
            <a:srgbClr val="ef413d">
              <a:alpha val="18000"/>
            </a:srgbClr>
          </a:solidFill>
          <a:ln>
            <a:solidFill>
              <a:srgbClr val="3465a4"/>
            </a:solidFill>
          </a:ln>
        </p:spPr>
        <p:style>
          <a:lnRef idx="0"/>
          <a:fillRef idx="0"/>
          <a:effectRef idx="0"/>
          <a:fontRef idx="minor"/>
        </p:style>
      </p:sp>
      <p:sp>
        <p:nvSpPr>
          <p:cNvPr id="422" name="CustomShape 3"/>
          <p:cNvSpPr/>
          <p:nvPr/>
        </p:nvSpPr>
        <p:spPr>
          <a:xfrm>
            <a:off x="6766560" y="1005840"/>
            <a:ext cx="4570560" cy="4753440"/>
          </a:xfrm>
          <a:prstGeom prst="rect">
            <a:avLst/>
          </a:prstGeom>
          <a:noFill/>
          <a:ln>
            <a:noFill/>
          </a:ln>
        </p:spPr>
        <p:style>
          <a:lnRef idx="0"/>
          <a:fillRef idx="0"/>
          <a:effectRef idx="0"/>
          <a:fontRef idx="minor"/>
        </p:style>
        <p:txBody>
          <a:bodyPr lIns="90000" rIns="90000" tIns="45000" bIns="45000"/>
          <a:p>
            <a:pPr>
              <a:lnSpc>
                <a:spcPct val="100000"/>
              </a:lnSpc>
            </a:pPr>
            <a:r>
              <a:rPr b="0" lang="tr-TR" sz="2800" spc="-1" strike="noStrike">
                <a:solidFill>
                  <a:srgbClr val="000000"/>
                </a:solidFill>
                <a:latin typeface="Calibri Light"/>
                <a:ea typeface="DejaVu Sans"/>
              </a:rPr>
              <a:t>The lowest A (%) provided by MLP</a:t>
            </a:r>
            <a:endParaRPr b="0" lang="tr-TR" sz="2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914760" y="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“All Courses Taken in the Semester Prior to Target Semester”</a:t>
            </a:r>
            <a:br/>
            <a:endParaRPr b="0" lang="tr-TR" sz="3600" spc="-1" strike="noStrike">
              <a:latin typeface="Arial"/>
            </a:endParaRPr>
          </a:p>
        </p:txBody>
      </p:sp>
      <p:pic>
        <p:nvPicPr>
          <p:cNvPr id="424" name="İçerik Yer Tutucusu 9" descr=""/>
          <p:cNvPicPr/>
          <p:nvPr/>
        </p:nvPicPr>
        <p:blipFill>
          <a:blip r:embed="rId1"/>
          <a:srcRect l="0" t="4269" r="0" b="0"/>
          <a:stretch/>
        </p:blipFill>
        <p:spPr>
          <a:xfrm>
            <a:off x="548640" y="1005840"/>
            <a:ext cx="11520000" cy="5826240"/>
          </a:xfrm>
          <a:prstGeom prst="rect">
            <a:avLst/>
          </a:prstGeom>
          <a:ln>
            <a:noFill/>
          </a:ln>
        </p:spPr>
      </p:pic>
      <p:sp>
        <p:nvSpPr>
          <p:cNvPr id="425" name="CustomShape 2"/>
          <p:cNvSpPr/>
          <p:nvPr/>
        </p:nvSpPr>
        <p:spPr>
          <a:xfrm>
            <a:off x="2011680" y="822960"/>
            <a:ext cx="1918800" cy="59421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914760" y="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“All Courses Taken in the Semester Prior to Target Semester”</a:t>
            </a:r>
            <a:br/>
            <a:endParaRPr b="0" lang="tr-TR" sz="3600" spc="-1" strike="noStrike">
              <a:latin typeface="Arial"/>
            </a:endParaRPr>
          </a:p>
        </p:txBody>
      </p:sp>
      <p:pic>
        <p:nvPicPr>
          <p:cNvPr id="427" name="İçerik Yer Tutucusu 9" descr=""/>
          <p:cNvPicPr/>
          <p:nvPr/>
        </p:nvPicPr>
        <p:blipFill>
          <a:blip r:embed="rId1"/>
          <a:srcRect l="0" t="4269" r="0" b="0"/>
          <a:stretch/>
        </p:blipFill>
        <p:spPr>
          <a:xfrm>
            <a:off x="548640" y="1005840"/>
            <a:ext cx="11520000" cy="5826240"/>
          </a:xfrm>
          <a:prstGeom prst="rect">
            <a:avLst/>
          </a:prstGeom>
          <a:ln>
            <a:noFill/>
          </a:ln>
        </p:spPr>
      </p:pic>
      <p:sp>
        <p:nvSpPr>
          <p:cNvPr id="428" name="CustomShape 2"/>
          <p:cNvSpPr/>
          <p:nvPr/>
        </p:nvSpPr>
        <p:spPr>
          <a:xfrm>
            <a:off x="5943600" y="889920"/>
            <a:ext cx="1918800" cy="59421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914760" y="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“All Courses Taken in the Semester Prior to Target Semester”</a:t>
            </a:r>
            <a:br/>
            <a:endParaRPr b="0" lang="tr-TR" sz="3600" spc="-1" strike="noStrike">
              <a:latin typeface="Arial"/>
            </a:endParaRPr>
          </a:p>
        </p:txBody>
      </p:sp>
      <p:pic>
        <p:nvPicPr>
          <p:cNvPr id="430" name="İçerik Yer Tutucusu 9" descr=""/>
          <p:cNvPicPr/>
          <p:nvPr/>
        </p:nvPicPr>
        <p:blipFill>
          <a:blip r:embed="rId1"/>
          <a:srcRect l="0" t="4269" r="0" b="0"/>
          <a:stretch/>
        </p:blipFill>
        <p:spPr>
          <a:xfrm>
            <a:off x="548640" y="1005840"/>
            <a:ext cx="11520000" cy="5826240"/>
          </a:xfrm>
          <a:prstGeom prst="rect">
            <a:avLst/>
          </a:prstGeom>
          <a:ln>
            <a:noFill/>
          </a:ln>
        </p:spPr>
      </p:pic>
      <p:sp>
        <p:nvSpPr>
          <p:cNvPr id="431" name="CustomShape 2"/>
          <p:cNvSpPr/>
          <p:nvPr/>
        </p:nvSpPr>
        <p:spPr>
          <a:xfrm>
            <a:off x="1920600" y="521244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32" name="CustomShape 3"/>
          <p:cNvSpPr/>
          <p:nvPr/>
        </p:nvSpPr>
        <p:spPr>
          <a:xfrm>
            <a:off x="2651760" y="521280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33" name="CustomShape 4"/>
          <p:cNvSpPr/>
          <p:nvPr/>
        </p:nvSpPr>
        <p:spPr>
          <a:xfrm>
            <a:off x="329328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91440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“Courses Selected by a Feature Selection”</a:t>
            </a:r>
            <a:br/>
            <a:endParaRPr b="0" lang="tr-TR" sz="3600" spc="-1" strike="noStrike">
              <a:latin typeface="Arial"/>
            </a:endParaRPr>
          </a:p>
        </p:txBody>
      </p:sp>
      <p:pic>
        <p:nvPicPr>
          <p:cNvPr id="435" name="İçerik Yer Tutucusu 9" descr=""/>
          <p:cNvPicPr/>
          <p:nvPr/>
        </p:nvPicPr>
        <p:blipFill>
          <a:blip r:embed="rId1"/>
          <a:srcRect l="0" t="4269" r="0" b="0"/>
          <a:stretch/>
        </p:blipFill>
        <p:spPr>
          <a:xfrm>
            <a:off x="28800" y="964800"/>
            <a:ext cx="11648880" cy="5891760"/>
          </a:xfrm>
          <a:prstGeom prst="rect">
            <a:avLst/>
          </a:prstGeom>
          <a:ln>
            <a:noFill/>
          </a:ln>
        </p:spPr>
      </p:pic>
      <p:sp>
        <p:nvSpPr>
          <p:cNvPr id="436" name="CustomShape 2"/>
          <p:cNvSpPr/>
          <p:nvPr/>
        </p:nvSpPr>
        <p:spPr>
          <a:xfrm>
            <a:off x="1554480" y="914400"/>
            <a:ext cx="1918800" cy="59421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91440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“Courses Selected by a Feature Selection”</a:t>
            </a:r>
            <a:br/>
            <a:endParaRPr b="0" lang="tr-TR" sz="3600" spc="-1" strike="noStrike">
              <a:latin typeface="Arial"/>
            </a:endParaRPr>
          </a:p>
        </p:txBody>
      </p:sp>
      <p:pic>
        <p:nvPicPr>
          <p:cNvPr id="438" name="İçerik Yer Tutucusu 9" descr=""/>
          <p:cNvPicPr/>
          <p:nvPr/>
        </p:nvPicPr>
        <p:blipFill>
          <a:blip r:embed="rId1"/>
          <a:srcRect l="0" t="4269" r="0" b="0"/>
          <a:stretch/>
        </p:blipFill>
        <p:spPr>
          <a:xfrm>
            <a:off x="28800" y="964800"/>
            <a:ext cx="11648880" cy="5891760"/>
          </a:xfrm>
          <a:prstGeom prst="rect">
            <a:avLst/>
          </a:prstGeom>
          <a:ln>
            <a:noFill/>
          </a:ln>
        </p:spPr>
      </p:pic>
      <p:sp>
        <p:nvSpPr>
          <p:cNvPr id="439" name="CustomShape 2"/>
          <p:cNvSpPr/>
          <p:nvPr/>
        </p:nvSpPr>
        <p:spPr>
          <a:xfrm>
            <a:off x="749808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40" name="CustomShape 3"/>
          <p:cNvSpPr/>
          <p:nvPr/>
        </p:nvSpPr>
        <p:spPr>
          <a:xfrm>
            <a:off x="822960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41" name="CustomShape 4"/>
          <p:cNvSpPr/>
          <p:nvPr/>
        </p:nvSpPr>
        <p:spPr>
          <a:xfrm>
            <a:off x="8869680" y="521352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82296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“Personal Data of Students”</a:t>
            </a:r>
            <a:br/>
            <a:endParaRPr b="0" lang="tr-TR" sz="3600" spc="-1" strike="noStrike">
              <a:latin typeface="Arial"/>
            </a:endParaRPr>
          </a:p>
        </p:txBody>
      </p:sp>
      <p:pic>
        <p:nvPicPr>
          <p:cNvPr id="443" name="İçerik Yer Tutucusu 9" descr=""/>
          <p:cNvPicPr/>
          <p:nvPr/>
        </p:nvPicPr>
        <p:blipFill>
          <a:blip r:embed="rId1"/>
          <a:srcRect l="1785" t="4269" r="2500" b="0"/>
          <a:stretch/>
        </p:blipFill>
        <p:spPr>
          <a:xfrm>
            <a:off x="365760" y="1005840"/>
            <a:ext cx="10986120" cy="5805360"/>
          </a:xfrm>
          <a:prstGeom prst="rect">
            <a:avLst/>
          </a:prstGeom>
          <a:ln>
            <a:noFill/>
          </a:ln>
        </p:spPr>
      </p:pic>
      <p:sp>
        <p:nvSpPr>
          <p:cNvPr id="444" name="CustomShape 2"/>
          <p:cNvSpPr/>
          <p:nvPr/>
        </p:nvSpPr>
        <p:spPr>
          <a:xfrm>
            <a:off x="7498080" y="914400"/>
            <a:ext cx="1918800" cy="58917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82296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Success Groups Based on Input Data Set “Personal Data of Students”</a:t>
            </a:r>
            <a:br/>
            <a:endParaRPr b="0" lang="tr-TR" sz="3600" spc="-1" strike="noStrike">
              <a:latin typeface="Arial"/>
            </a:endParaRPr>
          </a:p>
        </p:txBody>
      </p:sp>
      <p:pic>
        <p:nvPicPr>
          <p:cNvPr id="446" name="İçerik Yer Tutucusu 9" descr=""/>
          <p:cNvPicPr/>
          <p:nvPr/>
        </p:nvPicPr>
        <p:blipFill>
          <a:blip r:embed="rId1"/>
          <a:srcRect l="1785" t="4269" r="2500" b="0"/>
          <a:stretch/>
        </p:blipFill>
        <p:spPr>
          <a:xfrm>
            <a:off x="365760" y="1005840"/>
            <a:ext cx="10986120" cy="5805360"/>
          </a:xfrm>
          <a:prstGeom prst="rect">
            <a:avLst/>
          </a:prstGeom>
          <a:ln>
            <a:noFill/>
          </a:ln>
        </p:spPr>
      </p:pic>
      <p:sp>
        <p:nvSpPr>
          <p:cNvPr id="447" name="CustomShape 2"/>
          <p:cNvSpPr/>
          <p:nvPr/>
        </p:nvSpPr>
        <p:spPr>
          <a:xfrm>
            <a:off x="173736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48" name="CustomShape 3"/>
          <p:cNvSpPr/>
          <p:nvPr/>
        </p:nvSpPr>
        <p:spPr>
          <a:xfrm>
            <a:off x="237744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49" name="CustomShape 4"/>
          <p:cNvSpPr/>
          <p:nvPr/>
        </p:nvSpPr>
        <p:spPr>
          <a:xfrm>
            <a:off x="3017520" y="521208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4" name="Picture 21" descr=""/>
          <p:cNvPicPr/>
          <p:nvPr/>
        </p:nvPicPr>
        <p:blipFill>
          <a:blip r:embed="rId1"/>
          <a:stretch/>
        </p:blipFill>
        <p:spPr>
          <a:xfrm>
            <a:off x="0" y="0"/>
            <a:ext cx="12190320" cy="6856200"/>
          </a:xfrm>
          <a:prstGeom prst="rect">
            <a:avLst/>
          </a:prstGeom>
          <a:ln>
            <a:noFill/>
          </a:ln>
        </p:spPr>
      </p:pic>
      <p:pic>
        <p:nvPicPr>
          <p:cNvPr id="285" name="Picture 6" descr=""/>
          <p:cNvPicPr/>
          <p:nvPr/>
        </p:nvPicPr>
        <p:blipFill>
          <a:blip r:embed="rId2"/>
          <a:srcRect l="0" t="0" r="0" b="6641"/>
          <a:stretch/>
        </p:blipFill>
        <p:spPr>
          <a:xfrm>
            <a:off x="0" y="0"/>
            <a:ext cx="12190320" cy="4665240"/>
          </a:xfrm>
          <a:prstGeom prst="rect">
            <a:avLst/>
          </a:prstGeom>
          <a:ln>
            <a:noFill/>
          </a:ln>
        </p:spPr>
      </p:pic>
      <p:sp>
        <p:nvSpPr>
          <p:cNvPr id="286" name="CustomShape 1"/>
          <p:cNvSpPr/>
          <p:nvPr/>
        </p:nvSpPr>
        <p:spPr>
          <a:xfrm>
            <a:off x="1411200" y="4606560"/>
            <a:ext cx="765720" cy="5734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87" name="CustomShape 2"/>
          <p:cNvSpPr/>
          <p:nvPr/>
        </p:nvSpPr>
        <p:spPr>
          <a:xfrm>
            <a:off x="804600" y="5090760"/>
            <a:ext cx="10590480" cy="99900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tr-TR" sz="3100" spc="-1" strike="noStrike">
                <a:solidFill>
                  <a:srgbClr val="000000"/>
                </a:solidFill>
                <a:latin typeface="Calibri Light"/>
                <a:ea typeface="DejaVu Sans"/>
              </a:rPr>
              <a:t>Processes of Study</a:t>
            </a:r>
            <a:br/>
            <a:endParaRPr b="0" lang="tr-TR" sz="31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Fail-Pass State Based on Input Data Set “All Courses Taken Before the Target Semester”</a:t>
            </a:r>
            <a:br/>
            <a:endParaRPr b="0" lang="tr-TR" sz="3600" spc="-1" strike="noStrike">
              <a:latin typeface="Arial"/>
            </a:endParaRPr>
          </a:p>
        </p:txBody>
      </p:sp>
      <p:pic>
        <p:nvPicPr>
          <p:cNvPr id="451" name="İçerik Yer Tutucusu 9" descr=""/>
          <p:cNvPicPr/>
          <p:nvPr/>
        </p:nvPicPr>
        <p:blipFill>
          <a:blip r:embed="rId1"/>
          <a:srcRect l="0" t="4269" r="0" b="20064"/>
          <a:stretch/>
        </p:blipFill>
        <p:spPr>
          <a:xfrm>
            <a:off x="149040" y="1280160"/>
            <a:ext cx="11892960" cy="4753440"/>
          </a:xfrm>
          <a:prstGeom prst="rect">
            <a:avLst/>
          </a:prstGeom>
          <a:ln>
            <a:noFill/>
          </a:ln>
        </p:spPr>
      </p:pic>
      <p:sp>
        <p:nvSpPr>
          <p:cNvPr id="452" name="CustomShape 2"/>
          <p:cNvSpPr/>
          <p:nvPr/>
        </p:nvSpPr>
        <p:spPr>
          <a:xfrm>
            <a:off x="7863840" y="1147680"/>
            <a:ext cx="1827360" cy="49773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Fail-Pass State Based on Input Data Set “All Courses Taken Before the Target Semester”</a:t>
            </a:r>
            <a:br/>
            <a:endParaRPr b="0" lang="tr-TR" sz="3600" spc="-1" strike="noStrike">
              <a:latin typeface="Arial"/>
            </a:endParaRPr>
          </a:p>
        </p:txBody>
      </p:sp>
      <p:pic>
        <p:nvPicPr>
          <p:cNvPr id="454" name="İçerik Yer Tutucusu 9" descr=""/>
          <p:cNvPicPr/>
          <p:nvPr/>
        </p:nvPicPr>
        <p:blipFill>
          <a:blip r:embed="rId1"/>
          <a:srcRect l="0" t="4269" r="0" b="20064"/>
          <a:stretch/>
        </p:blipFill>
        <p:spPr>
          <a:xfrm>
            <a:off x="149040" y="1280160"/>
            <a:ext cx="11892960" cy="4753440"/>
          </a:xfrm>
          <a:prstGeom prst="rect">
            <a:avLst/>
          </a:prstGeom>
          <a:ln>
            <a:noFill/>
          </a:ln>
        </p:spPr>
      </p:pic>
      <p:sp>
        <p:nvSpPr>
          <p:cNvPr id="455" name="CustomShape 2"/>
          <p:cNvSpPr/>
          <p:nvPr/>
        </p:nvSpPr>
        <p:spPr>
          <a:xfrm>
            <a:off x="5669280" y="557784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56" name="CustomShape 3"/>
          <p:cNvSpPr/>
          <p:nvPr/>
        </p:nvSpPr>
        <p:spPr>
          <a:xfrm>
            <a:off x="7040880" y="55792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57" name="CustomShape 4"/>
          <p:cNvSpPr/>
          <p:nvPr/>
        </p:nvSpPr>
        <p:spPr>
          <a:xfrm>
            <a:off x="6402240" y="557928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Fail-Pass State Based on Input Data Set “All Courses Taken Before the Target Semester”</a:t>
            </a:r>
            <a:br/>
            <a:endParaRPr b="0" lang="tr-TR" sz="3600" spc="-1" strike="noStrike">
              <a:latin typeface="Arial"/>
            </a:endParaRPr>
          </a:p>
        </p:txBody>
      </p:sp>
      <p:pic>
        <p:nvPicPr>
          <p:cNvPr id="459" name="İçerik Yer Tutucusu 9" descr=""/>
          <p:cNvPicPr/>
          <p:nvPr/>
        </p:nvPicPr>
        <p:blipFill>
          <a:blip r:embed="rId1"/>
          <a:srcRect l="0" t="4269" r="0" b="20064"/>
          <a:stretch/>
        </p:blipFill>
        <p:spPr>
          <a:xfrm>
            <a:off x="149040" y="1280160"/>
            <a:ext cx="11892960" cy="4753440"/>
          </a:xfrm>
          <a:prstGeom prst="rect">
            <a:avLst/>
          </a:prstGeom>
          <a:ln>
            <a:noFill/>
          </a:ln>
        </p:spPr>
      </p:pic>
      <p:sp>
        <p:nvSpPr>
          <p:cNvPr id="460" name="CustomShape 2"/>
          <p:cNvSpPr/>
          <p:nvPr/>
        </p:nvSpPr>
        <p:spPr>
          <a:xfrm>
            <a:off x="3749040" y="1147680"/>
            <a:ext cx="1918800" cy="497736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82332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Fail-Pass State Based on Input Data Set “All Courses Taken in the Semester Prior to Target Semester”</a:t>
            </a:r>
            <a:br/>
            <a:endParaRPr b="0" lang="tr-TR" sz="3600" spc="-1" strike="noStrike">
              <a:latin typeface="Arial"/>
            </a:endParaRPr>
          </a:p>
        </p:txBody>
      </p:sp>
      <p:pic>
        <p:nvPicPr>
          <p:cNvPr id="462" name="İçerik Yer Tutucusu 9" descr=""/>
          <p:cNvPicPr/>
          <p:nvPr/>
        </p:nvPicPr>
        <p:blipFill>
          <a:blip r:embed="rId1"/>
          <a:srcRect l="0" t="4277" r="0" b="20064"/>
          <a:stretch/>
        </p:blipFill>
        <p:spPr>
          <a:xfrm>
            <a:off x="0" y="1188720"/>
            <a:ext cx="12121200" cy="4844880"/>
          </a:xfrm>
          <a:prstGeom prst="rect">
            <a:avLst/>
          </a:prstGeom>
          <a:ln>
            <a:noFill/>
          </a:ln>
        </p:spPr>
      </p:pic>
      <p:sp>
        <p:nvSpPr>
          <p:cNvPr id="463" name="CustomShape 2"/>
          <p:cNvSpPr/>
          <p:nvPr/>
        </p:nvSpPr>
        <p:spPr>
          <a:xfrm>
            <a:off x="5669280" y="1188720"/>
            <a:ext cx="4113360" cy="479448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82332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Fail-Pass State Based on Input Data Set “All Courses Taken in the Semester Prior to Target Semester”</a:t>
            </a:r>
            <a:br/>
            <a:endParaRPr b="0" lang="tr-TR" sz="3600" spc="-1" strike="noStrike">
              <a:latin typeface="Arial"/>
            </a:endParaRPr>
          </a:p>
        </p:txBody>
      </p:sp>
      <p:pic>
        <p:nvPicPr>
          <p:cNvPr id="465" name="İçerik Yer Tutucusu 9" descr=""/>
          <p:cNvPicPr/>
          <p:nvPr/>
        </p:nvPicPr>
        <p:blipFill>
          <a:blip r:embed="rId1"/>
          <a:srcRect l="0" t="4277" r="0" b="20064"/>
          <a:stretch/>
        </p:blipFill>
        <p:spPr>
          <a:xfrm>
            <a:off x="0" y="1188720"/>
            <a:ext cx="12121200" cy="4844880"/>
          </a:xfrm>
          <a:prstGeom prst="rect">
            <a:avLst/>
          </a:prstGeom>
          <a:ln>
            <a:noFill/>
          </a:ln>
        </p:spPr>
      </p:pic>
      <p:sp>
        <p:nvSpPr>
          <p:cNvPr id="466" name="CustomShape 2"/>
          <p:cNvSpPr/>
          <p:nvPr/>
        </p:nvSpPr>
        <p:spPr>
          <a:xfrm>
            <a:off x="3566160" y="557784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67" name="CustomShape 3"/>
          <p:cNvSpPr/>
          <p:nvPr/>
        </p:nvSpPr>
        <p:spPr>
          <a:xfrm>
            <a:off x="9875520" y="557784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68" name="CustomShape 4"/>
          <p:cNvSpPr/>
          <p:nvPr/>
        </p:nvSpPr>
        <p:spPr>
          <a:xfrm>
            <a:off x="11157120" y="55792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69" name="CustomShape 5"/>
          <p:cNvSpPr/>
          <p:nvPr/>
        </p:nvSpPr>
        <p:spPr>
          <a:xfrm>
            <a:off x="2286000" y="55792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70" name="CustomShape 6"/>
          <p:cNvSpPr/>
          <p:nvPr/>
        </p:nvSpPr>
        <p:spPr>
          <a:xfrm>
            <a:off x="4939200" y="557784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83808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Fail-Pass State Based on Input Data Set “Courses Selected by a Feature Selection”</a:t>
            </a:r>
            <a:endParaRPr b="0" lang="tr-TR" sz="3600" spc="-1" strike="noStrike">
              <a:latin typeface="Arial"/>
            </a:endParaRPr>
          </a:p>
        </p:txBody>
      </p:sp>
      <p:pic>
        <p:nvPicPr>
          <p:cNvPr id="472" name="İçerik Yer Tutucusu 9" descr=""/>
          <p:cNvPicPr/>
          <p:nvPr/>
        </p:nvPicPr>
        <p:blipFill>
          <a:blip r:embed="rId1"/>
          <a:srcRect l="0" t="4277" r="764" b="20064"/>
          <a:stretch/>
        </p:blipFill>
        <p:spPr>
          <a:xfrm>
            <a:off x="0" y="1214640"/>
            <a:ext cx="12191760" cy="4910400"/>
          </a:xfrm>
          <a:prstGeom prst="rect">
            <a:avLst/>
          </a:prstGeom>
          <a:ln>
            <a:noFill/>
          </a:ln>
        </p:spPr>
      </p:pic>
      <p:sp>
        <p:nvSpPr>
          <p:cNvPr id="473" name="CustomShape 2"/>
          <p:cNvSpPr/>
          <p:nvPr/>
        </p:nvSpPr>
        <p:spPr>
          <a:xfrm>
            <a:off x="7863840" y="1188720"/>
            <a:ext cx="2101680" cy="479448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83808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Fail-Pass State Based on Input Data Set “Courses Selected by a Feature Selection”</a:t>
            </a:r>
            <a:endParaRPr b="0" lang="tr-TR" sz="3600" spc="-1" strike="noStrike">
              <a:latin typeface="Arial"/>
            </a:endParaRPr>
          </a:p>
        </p:txBody>
      </p:sp>
      <p:pic>
        <p:nvPicPr>
          <p:cNvPr id="475" name="İçerik Yer Tutucusu 9" descr=""/>
          <p:cNvPicPr/>
          <p:nvPr/>
        </p:nvPicPr>
        <p:blipFill>
          <a:blip r:embed="rId1"/>
          <a:srcRect l="0" t="4277" r="764" b="20064"/>
          <a:stretch/>
        </p:blipFill>
        <p:spPr>
          <a:xfrm>
            <a:off x="0" y="1214640"/>
            <a:ext cx="12191760" cy="4910400"/>
          </a:xfrm>
          <a:prstGeom prst="rect">
            <a:avLst/>
          </a:prstGeom>
          <a:ln>
            <a:noFill/>
          </a:ln>
        </p:spPr>
      </p:pic>
      <p:sp>
        <p:nvSpPr>
          <p:cNvPr id="476" name="CustomShape 2"/>
          <p:cNvSpPr/>
          <p:nvPr/>
        </p:nvSpPr>
        <p:spPr>
          <a:xfrm>
            <a:off x="5669280" y="56692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77" name="CustomShape 3"/>
          <p:cNvSpPr/>
          <p:nvPr/>
        </p:nvSpPr>
        <p:spPr>
          <a:xfrm>
            <a:off x="9966960" y="56692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78" name="CustomShape 4"/>
          <p:cNvSpPr/>
          <p:nvPr/>
        </p:nvSpPr>
        <p:spPr>
          <a:xfrm>
            <a:off x="11370240" y="567072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79" name="CustomShape 5"/>
          <p:cNvSpPr/>
          <p:nvPr/>
        </p:nvSpPr>
        <p:spPr>
          <a:xfrm>
            <a:off x="7132320" y="567072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80" name="CustomShape 6"/>
          <p:cNvSpPr/>
          <p:nvPr/>
        </p:nvSpPr>
        <p:spPr>
          <a:xfrm>
            <a:off x="10699920" y="566928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83808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Fail-Pass State Based on Input Data Set “Personal Data of Students”</a:t>
            </a:r>
            <a:br/>
            <a:endParaRPr b="0" lang="tr-TR" sz="3600" spc="-1" strike="noStrike">
              <a:latin typeface="Arial"/>
            </a:endParaRPr>
          </a:p>
        </p:txBody>
      </p:sp>
      <p:pic>
        <p:nvPicPr>
          <p:cNvPr id="482" name="İçerik Yer Tutucusu 7" descr=""/>
          <p:cNvPicPr/>
          <p:nvPr/>
        </p:nvPicPr>
        <p:blipFill>
          <a:blip r:embed="rId1"/>
          <a:srcRect l="1505" t="4277" r="1872" b="20064"/>
          <a:stretch/>
        </p:blipFill>
        <p:spPr>
          <a:xfrm>
            <a:off x="91440" y="1188720"/>
            <a:ext cx="11932200" cy="4936320"/>
          </a:xfrm>
          <a:prstGeom prst="rect">
            <a:avLst/>
          </a:prstGeom>
          <a:ln>
            <a:noFill/>
          </a:ln>
        </p:spPr>
      </p:pic>
      <p:sp>
        <p:nvSpPr>
          <p:cNvPr id="483" name="CustomShape 2"/>
          <p:cNvSpPr/>
          <p:nvPr/>
        </p:nvSpPr>
        <p:spPr>
          <a:xfrm>
            <a:off x="7863840" y="1188720"/>
            <a:ext cx="2101680" cy="4794480"/>
          </a:xfrm>
          <a:prstGeom prst="rect">
            <a:avLst/>
          </a:prstGeom>
          <a:solidFill>
            <a:srgbClr val="ef413d">
              <a:alpha val="18000"/>
            </a:srgbClr>
          </a:solidFill>
          <a:ln>
            <a:solidFill>
              <a:srgbClr val="3465a4"/>
            </a:solidFill>
          </a:ln>
        </p:spPr>
        <p:style>
          <a:lnRef idx="0"/>
          <a:fillRef idx="0"/>
          <a:effectRef idx="0"/>
          <a:fontRef idx="minor"/>
        </p:style>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838080" y="46440"/>
            <a:ext cx="10513800" cy="13237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tr-TR" sz="3600" spc="-1" strike="noStrike">
                <a:solidFill>
                  <a:srgbClr val="000000"/>
                </a:solidFill>
                <a:latin typeface="Calibri Light"/>
                <a:ea typeface="DejaVu Sans"/>
              </a:rPr>
              <a:t>Accuracy, Weighted Precision and Weighted Recall of Predicting Target Course’s Fail-Pass State Based on Input Data Set “Personal Data of Students”</a:t>
            </a:r>
            <a:br/>
            <a:endParaRPr b="0" lang="tr-TR" sz="3600" spc="-1" strike="noStrike">
              <a:latin typeface="Arial"/>
            </a:endParaRPr>
          </a:p>
        </p:txBody>
      </p:sp>
      <p:pic>
        <p:nvPicPr>
          <p:cNvPr id="485" name="İçerik Yer Tutucusu 7" descr=""/>
          <p:cNvPicPr/>
          <p:nvPr/>
        </p:nvPicPr>
        <p:blipFill>
          <a:blip r:embed="rId1"/>
          <a:srcRect l="1505" t="4277" r="1872" b="20064"/>
          <a:stretch/>
        </p:blipFill>
        <p:spPr>
          <a:xfrm>
            <a:off x="91440" y="1188720"/>
            <a:ext cx="11932200" cy="4936320"/>
          </a:xfrm>
          <a:prstGeom prst="rect">
            <a:avLst/>
          </a:prstGeom>
          <a:ln>
            <a:noFill/>
          </a:ln>
        </p:spPr>
      </p:pic>
      <p:sp>
        <p:nvSpPr>
          <p:cNvPr id="486" name="CustomShape 2"/>
          <p:cNvSpPr/>
          <p:nvPr/>
        </p:nvSpPr>
        <p:spPr>
          <a:xfrm>
            <a:off x="9875520" y="566928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87" name="CustomShape 3"/>
          <p:cNvSpPr/>
          <p:nvPr/>
        </p:nvSpPr>
        <p:spPr>
          <a:xfrm>
            <a:off x="4937760" y="567072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88" name="CustomShape 4"/>
          <p:cNvSpPr/>
          <p:nvPr/>
        </p:nvSpPr>
        <p:spPr>
          <a:xfrm>
            <a:off x="11165760" y="567072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89" name="CustomShape 5"/>
          <p:cNvSpPr/>
          <p:nvPr/>
        </p:nvSpPr>
        <p:spPr>
          <a:xfrm>
            <a:off x="7042320" y="5670720"/>
            <a:ext cx="821520" cy="364320"/>
          </a:xfrm>
          <a:prstGeom prst="ellipse">
            <a:avLst/>
          </a:prstGeom>
          <a:solidFill>
            <a:srgbClr val="faa61a">
              <a:alpha val="37000"/>
            </a:srgbClr>
          </a:solidFill>
          <a:ln>
            <a:solidFill>
              <a:srgbClr val="3465a4"/>
            </a:solidFill>
          </a:ln>
        </p:spPr>
        <p:style>
          <a:lnRef idx="0"/>
          <a:fillRef idx="0"/>
          <a:effectRef idx="0"/>
          <a:fontRef idx="minor"/>
        </p:style>
      </p:sp>
      <p:sp>
        <p:nvSpPr>
          <p:cNvPr id="490" name="CustomShape 6"/>
          <p:cNvSpPr/>
          <p:nvPr/>
        </p:nvSpPr>
        <p:spPr>
          <a:xfrm>
            <a:off x="6402240" y="5670720"/>
            <a:ext cx="821520" cy="364320"/>
          </a:xfrm>
          <a:prstGeom prst="ellipse">
            <a:avLst/>
          </a:prstGeom>
          <a:solidFill>
            <a:srgbClr val="faa61a">
              <a:alpha val="37000"/>
            </a:srgbClr>
          </a:solidFill>
          <a:ln>
            <a:solidFill>
              <a:srgbClr val="3465a4"/>
            </a:solidFill>
          </a:ln>
        </p:spPr>
        <p:style>
          <a:lnRef idx="0"/>
          <a:fillRef idx="0"/>
          <a:effectRef idx="0"/>
          <a:fontRef idx="minor"/>
        </p:style>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Discussion, Conclusion, Findings</a:t>
            </a:r>
            <a:br/>
            <a:endParaRPr b="0" lang="tr-TR" sz="4400" spc="-1" strike="noStrike">
              <a:latin typeface="Arial"/>
            </a:endParaRPr>
          </a:p>
        </p:txBody>
      </p:sp>
      <p:sp>
        <p:nvSpPr>
          <p:cNvPr id="492"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u="sng">
                <a:solidFill>
                  <a:srgbClr val="000000"/>
                </a:solidFill>
                <a:uFillTx/>
                <a:latin typeface="Calibri"/>
                <a:ea typeface="DejaVu Sans"/>
              </a:rPr>
              <a:t>The high or bad grades predicted better than the average grades.</a:t>
            </a:r>
            <a:endParaRPr b="0" lang="tr-TR" sz="2800" spc="-1" strike="noStrike">
              <a:latin typeface="Arial"/>
            </a:endParaRPr>
          </a:p>
          <a:p>
            <a:pPr>
              <a:lnSpc>
                <a:spcPct val="90000"/>
              </a:lnSpc>
              <a:spcBef>
                <a:spcPts val="1001"/>
              </a:spcBef>
            </a:pP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The reason might be that most successful and unseccuesful students might perform similar success throughout their university lives. </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u="sng">
                <a:solidFill>
                  <a:srgbClr val="000000"/>
                </a:solidFill>
                <a:uFillTx/>
                <a:latin typeface="Calibri"/>
                <a:ea typeface="DejaVu Sans"/>
                <a:hlinkClick r:id="rId1"/>
              </a:rPr>
              <a:t>Predicting the passing of students gives with high prediction success</a:t>
            </a:r>
            <a:r>
              <a:rPr b="0" lang="tr-TR" sz="2800" spc="-1" strike="noStrike" u="sng">
                <a:solidFill>
                  <a:srgbClr val="000000"/>
                </a:solidFill>
                <a:uFillTx/>
                <a:latin typeface="Calibri"/>
                <a:ea typeface="DejaVu Sans"/>
              </a:rPr>
              <a:t> rather than predicting failing student success.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hlinkClick r:id="rId2"/>
              </a:rPr>
              <a:t>Passing percentage of any course is at least 65%.</a:t>
            </a:r>
            <a:endParaRPr b="0" lang="tr-TR" sz="2800" spc="-1" strike="noStrike">
              <a:latin typeface="Arial"/>
            </a:endParaRPr>
          </a:p>
          <a:p>
            <a:pPr>
              <a:lnSpc>
                <a:spcPct val="90000"/>
              </a:lnSpc>
              <a:spcBef>
                <a:spcPts val="1001"/>
              </a:spcBef>
            </a:pPr>
            <a:endParaRPr b="0" lang="tr-TR" sz="28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Raw Data</a:t>
            </a:r>
            <a:br/>
            <a:endParaRPr b="0" lang="tr-TR" sz="4400" spc="-1" strike="noStrike">
              <a:latin typeface="Arial"/>
            </a:endParaRPr>
          </a:p>
        </p:txBody>
      </p:sp>
      <p:sp>
        <p:nvSpPr>
          <p:cNvPr id="289"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266 students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Students, semesters and courses data sets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Vertical, horizontal transfer and Erasmus program students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Must Courses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Computer Engineering</a:t>
            </a:r>
            <a:endParaRPr b="0" lang="tr-TR" sz="2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3" name="Resim 3" descr=""/>
          <p:cNvPicPr/>
          <p:nvPr/>
        </p:nvPicPr>
        <p:blipFill>
          <a:blip r:embed="rId1"/>
          <a:stretch/>
        </p:blipFill>
        <p:spPr>
          <a:xfrm>
            <a:off x="4266000" y="182880"/>
            <a:ext cx="8443080" cy="6585480"/>
          </a:xfrm>
          <a:prstGeom prst="rect">
            <a:avLst/>
          </a:prstGeom>
          <a:ln>
            <a:noFill/>
          </a:ln>
        </p:spPr>
      </p:pic>
      <p:sp>
        <p:nvSpPr>
          <p:cNvPr id="494" name="CustomShape 1"/>
          <p:cNvSpPr/>
          <p:nvPr/>
        </p:nvSpPr>
        <p:spPr>
          <a:xfrm>
            <a:off x="0" y="93960"/>
            <a:ext cx="3930840" cy="676224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tr-TR" sz="3200" spc="-1" strike="noStrike">
                <a:solidFill>
                  <a:srgbClr val="000000"/>
                </a:solidFill>
                <a:latin typeface="Arial"/>
                <a:ea typeface="DejaVu Sans"/>
              </a:rPr>
              <a:t>Prediction of </a:t>
            </a:r>
            <a:r>
              <a:rPr b="1" lang="tr-TR" sz="3200" spc="-1" strike="noStrike">
                <a:solidFill>
                  <a:srgbClr val="000000"/>
                </a:solidFill>
                <a:latin typeface="Arial"/>
                <a:ea typeface="DejaVu Sans"/>
              </a:rPr>
              <a:t>Success </a:t>
            </a:r>
            <a:r>
              <a:rPr b="1" lang="tr-TR" sz="3200" spc="-1" strike="noStrike">
                <a:solidFill>
                  <a:srgbClr val="000000"/>
                </a:solidFill>
                <a:latin typeface="Arial"/>
                <a:ea typeface="DejaVu Sans"/>
              </a:rPr>
              <a:t>Groups</a:t>
            </a:r>
            <a:br/>
            <a:br/>
            <a:br/>
            <a:endParaRPr b="0" lang="tr-TR" sz="3200" spc="-1" strike="noStrike">
              <a:latin typeface="Arial"/>
            </a:endParaRPr>
          </a:p>
        </p:txBody>
      </p:sp>
      <p:sp>
        <p:nvSpPr>
          <p:cNvPr id="495" name="CustomShape 2"/>
          <p:cNvSpPr/>
          <p:nvPr/>
        </p:nvSpPr>
        <p:spPr>
          <a:xfrm>
            <a:off x="457200" y="3933000"/>
            <a:ext cx="2655360" cy="1186200"/>
          </a:xfrm>
          <a:prstGeom prst="rect">
            <a:avLst/>
          </a:prstGeom>
          <a:noFill/>
          <a:ln>
            <a:noFill/>
          </a:ln>
        </p:spPr>
        <p:style>
          <a:lnRef idx="0"/>
          <a:fillRef idx="0"/>
          <a:effectRef idx="0"/>
          <a:fontRef idx="minor"/>
        </p:style>
        <p:txBody>
          <a:bodyPr lIns="90000" rIns="90000" tIns="45000" bIns="45000"/>
          <a:p>
            <a:pPr algn="just">
              <a:lnSpc>
                <a:spcPct val="100000"/>
              </a:lnSpc>
            </a:pPr>
            <a:r>
              <a:rPr b="1" lang="tr-TR" sz="1800" spc="-1" strike="noStrike">
                <a:solidFill>
                  <a:srgbClr val="000000"/>
                </a:solidFill>
                <a:latin typeface="Arial"/>
                <a:ea typeface="DejaVu Sans"/>
              </a:rPr>
              <a:t>Any of prediction success of algorithms gives 0.7 or upper ROC Area</a:t>
            </a:r>
            <a:endParaRPr b="0" lang="tr-TR" sz="1800" spc="-1" strike="noStrike">
              <a:latin typeface="Arial"/>
            </a:endParaRPr>
          </a:p>
        </p:txBody>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838080" y="1825560"/>
            <a:ext cx="10513800" cy="4349520"/>
          </a:xfrm>
          <a:prstGeom prst="rect">
            <a:avLst/>
          </a:prstGeom>
          <a:noFill/>
          <a:ln>
            <a:noFill/>
          </a:ln>
        </p:spPr>
        <p:style>
          <a:lnRef idx="0"/>
          <a:fillRef idx="0"/>
          <a:effectRef idx="0"/>
          <a:fontRef idx="minor"/>
        </p:style>
      </p:sp>
      <p:pic>
        <p:nvPicPr>
          <p:cNvPr id="497" name="Resim 3" descr=""/>
          <p:cNvPicPr/>
          <p:nvPr/>
        </p:nvPicPr>
        <p:blipFill>
          <a:blip r:embed="rId1"/>
          <a:stretch/>
        </p:blipFill>
        <p:spPr>
          <a:xfrm>
            <a:off x="5795640" y="51840"/>
            <a:ext cx="6273360" cy="6896160"/>
          </a:xfrm>
          <a:prstGeom prst="rect">
            <a:avLst/>
          </a:prstGeom>
          <a:ln>
            <a:noFill/>
          </a:ln>
        </p:spPr>
      </p:pic>
      <p:sp>
        <p:nvSpPr>
          <p:cNvPr id="498" name="CustomShape 2"/>
          <p:cNvSpPr/>
          <p:nvPr/>
        </p:nvSpPr>
        <p:spPr>
          <a:xfrm>
            <a:off x="0" y="93960"/>
            <a:ext cx="3930840" cy="676224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tr-TR" sz="3200" spc="-1" strike="noStrike">
                <a:solidFill>
                  <a:srgbClr val="000000"/>
                </a:solidFill>
                <a:latin typeface="Arial"/>
                <a:ea typeface="DejaVu Sans"/>
              </a:rPr>
              <a:t>Prediction of </a:t>
            </a:r>
            <a:r>
              <a:rPr b="1" lang="tr-TR" sz="3200" spc="-1" strike="noStrike">
                <a:solidFill>
                  <a:srgbClr val="000000"/>
                </a:solidFill>
                <a:latin typeface="Arial"/>
                <a:ea typeface="DejaVu Sans"/>
              </a:rPr>
              <a:t>Success </a:t>
            </a:r>
            <a:r>
              <a:rPr b="1" lang="tr-TR" sz="3200" spc="-1" strike="noStrike">
                <a:solidFill>
                  <a:srgbClr val="000000"/>
                </a:solidFill>
                <a:latin typeface="Arial"/>
                <a:ea typeface="DejaVu Sans"/>
              </a:rPr>
              <a:t>Groups</a:t>
            </a:r>
            <a:br/>
            <a:br/>
            <a:br/>
            <a:endParaRPr b="0" lang="tr-TR" sz="3200" spc="-1" strike="noStrike">
              <a:latin typeface="Arial"/>
            </a:endParaRPr>
          </a:p>
        </p:txBody>
      </p:sp>
      <p:sp>
        <p:nvSpPr>
          <p:cNvPr id="499" name="CustomShape 3"/>
          <p:cNvSpPr/>
          <p:nvPr/>
        </p:nvSpPr>
        <p:spPr>
          <a:xfrm>
            <a:off x="457200" y="3933000"/>
            <a:ext cx="2655360" cy="1186200"/>
          </a:xfrm>
          <a:prstGeom prst="rect">
            <a:avLst/>
          </a:prstGeom>
          <a:noFill/>
          <a:ln>
            <a:noFill/>
          </a:ln>
        </p:spPr>
        <p:style>
          <a:lnRef idx="0"/>
          <a:fillRef idx="0"/>
          <a:effectRef idx="0"/>
          <a:fontRef idx="minor"/>
        </p:style>
        <p:txBody>
          <a:bodyPr lIns="90000" rIns="90000" tIns="45000" bIns="45000"/>
          <a:p>
            <a:pPr algn="just">
              <a:lnSpc>
                <a:spcPct val="100000"/>
              </a:lnSpc>
            </a:pPr>
            <a:r>
              <a:rPr b="1" lang="tr-TR" sz="1800" spc="-1" strike="noStrike">
                <a:solidFill>
                  <a:srgbClr val="000000"/>
                </a:solidFill>
                <a:latin typeface="Arial"/>
                <a:ea typeface="DejaVu Sans"/>
              </a:rPr>
              <a:t>Any of prediction success of algorithms gives 0.7 or upper ROC Area</a:t>
            </a:r>
            <a:endParaRPr b="0" lang="tr-TR" sz="1800" spc="-1" strike="noStrike">
              <a:latin typeface="Arial"/>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Discussion, Conclusion, Findings</a:t>
            </a:r>
            <a:br/>
            <a:endParaRPr b="0" lang="tr-TR" sz="4400" spc="-1" strike="noStrike">
              <a:latin typeface="Arial"/>
            </a:endParaRPr>
          </a:p>
        </p:txBody>
      </p:sp>
      <p:sp>
        <p:nvSpPr>
          <p:cNvPr id="501"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u="sng">
                <a:solidFill>
                  <a:srgbClr val="000000"/>
                </a:solidFill>
                <a:uFillTx/>
                <a:latin typeface="Calibri"/>
                <a:ea typeface="DejaVu Sans"/>
              </a:rPr>
              <a:t>There is no strong difference between input data sets except personal data of students (PDS).</a:t>
            </a:r>
            <a:r>
              <a:rPr b="0" lang="tr-TR" sz="2800" spc="-1" strike="noStrike">
                <a:solidFill>
                  <a:srgbClr val="000000"/>
                </a:solidFill>
                <a:latin typeface="Calibri"/>
                <a:ea typeface="DejaVu Sans"/>
              </a:rPr>
              <a:t>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Eg. Results of COMPE326 in Fail-Pass State with Naïve Bayes algorithms:</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a:t>
            </a:r>
            <a:r>
              <a:rPr b="0" lang="tr-TR" sz="2400" spc="-1" strike="noStrike">
                <a:solidFill>
                  <a:srgbClr val="000000"/>
                </a:solidFill>
                <a:latin typeface="Calibri"/>
                <a:ea typeface="DejaVu Sans"/>
              </a:rPr>
              <a:t>All Courses Taken Before the Target Semester”: Accuracy: 79.70.</a:t>
            </a:r>
            <a:endParaRPr b="0" lang="tr-TR" sz="24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a:t>
            </a:r>
            <a:r>
              <a:rPr b="0" lang="tr-TR" sz="2400" spc="-1" strike="noStrike">
                <a:solidFill>
                  <a:srgbClr val="000000"/>
                </a:solidFill>
                <a:latin typeface="Calibri"/>
                <a:ea typeface="DejaVu Sans"/>
              </a:rPr>
              <a:t>All Courses Taken in the Semester Prior to Target Semester”: Accuracy: 84.21</a:t>
            </a:r>
            <a:endParaRPr b="0" lang="tr-TR" sz="24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a:t>
            </a:r>
            <a:r>
              <a:rPr b="0" lang="tr-TR" sz="2400" spc="-1" strike="noStrike">
                <a:solidFill>
                  <a:srgbClr val="000000"/>
                </a:solidFill>
                <a:latin typeface="Calibri"/>
                <a:ea typeface="DejaVu Sans"/>
              </a:rPr>
              <a:t>Courses Selected by a Feature Selection”: Accuracy: 83.83</a:t>
            </a:r>
            <a:endParaRPr b="0" lang="tr-TR" sz="24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a:t>
            </a:r>
            <a:r>
              <a:rPr b="0" lang="tr-TR" sz="2400" spc="-1" strike="noStrike">
                <a:solidFill>
                  <a:srgbClr val="000000"/>
                </a:solidFill>
                <a:latin typeface="Calibri"/>
                <a:ea typeface="DejaVu Sans"/>
              </a:rPr>
              <a:t>Personal Data of Students”: Algorithm: Accuracy: 74.37</a:t>
            </a:r>
            <a:endParaRPr b="0" lang="tr-TR" sz="2400" spc="-1" strike="noStrike">
              <a:latin typeface="Arial"/>
            </a:endParaRPr>
          </a:p>
          <a:p>
            <a:pPr>
              <a:lnSpc>
                <a:spcPct val="90000"/>
              </a:lnSpc>
              <a:spcBef>
                <a:spcPts val="1001"/>
              </a:spcBef>
            </a:pPr>
            <a:endParaRPr b="0" lang="tr-TR" sz="2400" spc="-1" strike="noStrike">
              <a:latin typeface="Arial"/>
            </a:endParaRPr>
          </a:p>
          <a:p>
            <a:pPr>
              <a:lnSpc>
                <a:spcPct val="90000"/>
              </a:lnSpc>
              <a:spcBef>
                <a:spcPts val="1001"/>
              </a:spcBef>
            </a:pPr>
            <a:endParaRPr b="0" lang="tr-TR" sz="2400" spc="-1" strike="noStrike">
              <a:latin typeface="Arial"/>
            </a:endParaRPr>
          </a:p>
          <a:p>
            <a:pPr>
              <a:lnSpc>
                <a:spcPct val="90000"/>
              </a:lnSpc>
              <a:spcBef>
                <a:spcPts val="1001"/>
              </a:spcBef>
            </a:pPr>
            <a:endParaRPr b="0" lang="tr-TR" sz="2400" spc="-1" strike="noStrike">
              <a:latin typeface="Arial"/>
            </a:endParaRPr>
          </a:p>
        </p:txBody>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Discussion, Conclusion, Findings</a:t>
            </a:r>
            <a:endParaRPr b="0" lang="tr-TR" sz="4400" spc="-1" strike="noStrike">
              <a:latin typeface="Arial"/>
            </a:endParaRPr>
          </a:p>
        </p:txBody>
      </p:sp>
      <p:sp>
        <p:nvSpPr>
          <p:cNvPr id="503"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More last courses in semesters have better prediction success than initial semesters’ courses. </a:t>
            </a:r>
            <a:endParaRPr b="0" lang="tr-TR" sz="2800" spc="-1" strike="noStrike">
              <a:latin typeface="Arial"/>
            </a:endParaRPr>
          </a:p>
          <a:p>
            <a:pPr>
              <a:lnSpc>
                <a:spcPct val="100000"/>
              </a:lnSpc>
            </a:pPr>
            <a:r>
              <a:rPr b="0" lang="tr-TR" sz="2400" spc="-1" strike="noStrike">
                <a:solidFill>
                  <a:srgbClr val="000000"/>
                </a:solidFill>
                <a:latin typeface="Calibri"/>
                <a:ea typeface="DejaVu Sans"/>
              </a:rPr>
              <a:t>This might be because of that students are good at taking exams in last semesters.</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Naive Bayes gives better prediction success in most of results. Only in Fail-Pass State SMO has better predicition success.</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It as good at independent attributes.</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The IE305 has the best prediction success in most of results. </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The balanced distribution is observed on IE305’s data.</a:t>
            </a:r>
            <a:endParaRPr b="0" lang="tr-TR" sz="2400" spc="-1" strike="noStrike">
              <a:latin typeface="Arial"/>
            </a:endParaRPr>
          </a:p>
          <a:p>
            <a:pPr>
              <a:lnSpc>
                <a:spcPct val="90000"/>
              </a:lnSpc>
              <a:spcBef>
                <a:spcPts val="1001"/>
              </a:spcBef>
            </a:pPr>
            <a:endParaRPr b="0" lang="tr-TR" sz="2400" spc="-1" strike="noStrike">
              <a:latin typeface="Arial"/>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838080" y="365040"/>
            <a:ext cx="10513800" cy="1323720"/>
          </a:xfrm>
          <a:prstGeom prst="rect">
            <a:avLst/>
          </a:prstGeom>
          <a:noFill/>
          <a:ln>
            <a:noFill/>
          </a:ln>
        </p:spPr>
        <p:style>
          <a:lnRef idx="0"/>
          <a:fillRef idx="0"/>
          <a:effectRef idx="0"/>
          <a:fontRef idx="minor"/>
        </p:style>
        <p:txBody>
          <a:bodyPr lIns="0" rIns="0" tIns="0" bIns="0" anchor="ctr"/>
          <a:p>
            <a:pPr>
              <a:lnSpc>
                <a:spcPct val="100000"/>
              </a:lnSpc>
            </a:pPr>
            <a:r>
              <a:rPr b="0" lang="tr-TR" sz="3600" spc="-1" strike="noStrike">
                <a:solidFill>
                  <a:srgbClr val="000000"/>
                </a:solidFill>
                <a:latin typeface="Calibri"/>
                <a:ea typeface="DejaVu Sans"/>
              </a:rPr>
              <a:t>Courses based on best predication success</a:t>
            </a:r>
            <a:endParaRPr b="0" lang="tr-TR" sz="3600" spc="-1" strike="noStrike">
              <a:latin typeface="Arial"/>
            </a:endParaRPr>
          </a:p>
        </p:txBody>
      </p:sp>
      <p:pic>
        <p:nvPicPr>
          <p:cNvPr id="505" name="" descr=""/>
          <p:cNvPicPr/>
          <p:nvPr/>
        </p:nvPicPr>
        <p:blipFill>
          <a:blip r:embed="rId1"/>
          <a:stretch/>
        </p:blipFill>
        <p:spPr>
          <a:xfrm>
            <a:off x="393840" y="1968120"/>
            <a:ext cx="11513880" cy="4522680"/>
          </a:xfrm>
          <a:prstGeom prst="rect">
            <a:avLst/>
          </a:prstGeom>
          <a:ln>
            <a:noFill/>
          </a:ln>
        </p:spPr>
      </p:pic>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838080" y="365040"/>
            <a:ext cx="10514160" cy="1324080"/>
          </a:xfrm>
          <a:prstGeom prst="rect">
            <a:avLst/>
          </a:prstGeom>
          <a:noFill/>
          <a:ln>
            <a:noFill/>
          </a:ln>
        </p:spPr>
        <p:style>
          <a:lnRef idx="0"/>
          <a:fillRef idx="0"/>
          <a:effectRef idx="0"/>
          <a:fontRef idx="minor"/>
        </p:style>
        <p:txBody>
          <a:bodyPr lIns="0" rIns="0" tIns="0" bIns="0" anchor="ctr"/>
          <a:p>
            <a:pPr>
              <a:lnSpc>
                <a:spcPct val="100000"/>
              </a:lnSpc>
            </a:pPr>
            <a:r>
              <a:rPr b="0" lang="tr-TR" sz="4000" spc="-1" strike="noStrike">
                <a:solidFill>
                  <a:srgbClr val="000000"/>
                </a:solidFill>
                <a:latin typeface="Calibri"/>
                <a:ea typeface="DejaVu Sans"/>
              </a:rPr>
              <a:t>Courses which has the lowest prediction success</a:t>
            </a:r>
            <a:endParaRPr b="0" lang="tr-TR" sz="4000" spc="-1" strike="noStrike">
              <a:latin typeface="Arial"/>
            </a:endParaRPr>
          </a:p>
        </p:txBody>
      </p:sp>
      <p:pic>
        <p:nvPicPr>
          <p:cNvPr id="507" name="" descr=""/>
          <p:cNvPicPr/>
          <p:nvPr/>
        </p:nvPicPr>
        <p:blipFill>
          <a:blip r:embed="rId1"/>
          <a:stretch/>
        </p:blipFill>
        <p:spPr>
          <a:xfrm>
            <a:off x="182880" y="1640520"/>
            <a:ext cx="11877120" cy="4942800"/>
          </a:xfrm>
          <a:prstGeom prst="rect">
            <a:avLst/>
          </a:prstGeom>
          <a:ln>
            <a:noFill/>
          </a:ln>
        </p:spPr>
      </p:pic>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Future Work</a:t>
            </a:r>
            <a:br/>
            <a:endParaRPr b="0" lang="tr-TR" sz="4400" spc="-1" strike="noStrike">
              <a:latin typeface="Arial"/>
            </a:endParaRPr>
          </a:p>
        </p:txBody>
      </p:sp>
      <p:sp>
        <p:nvSpPr>
          <p:cNvPr id="509"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Warning of student failure software application </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Scores of University Entrance Exam</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Assignments</a:t>
            </a:r>
            <a:endParaRPr b="0" lang="tr-TR" sz="28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Papers</a:t>
            </a:r>
            <a:endParaRPr b="0" lang="tr-TR" sz="4400" spc="-1" strike="noStrike">
              <a:latin typeface="Arial"/>
            </a:endParaRPr>
          </a:p>
        </p:txBody>
      </p:sp>
      <p:graphicFrame>
        <p:nvGraphicFramePr>
          <p:cNvPr id="511" name="Table 2"/>
          <p:cNvGraphicFramePr/>
          <p:nvPr/>
        </p:nvGraphicFramePr>
        <p:xfrm>
          <a:off x="838080" y="1825560"/>
          <a:ext cx="10514880" cy="3714840"/>
        </p:xfrm>
        <a:graphic>
          <a:graphicData uri="http://schemas.openxmlformats.org/drawingml/2006/table">
            <a:tbl>
              <a:tblPr/>
              <a:tblGrid>
                <a:gridCol w="2628720"/>
                <a:gridCol w="2628720"/>
                <a:gridCol w="2628720"/>
                <a:gridCol w="2629080"/>
              </a:tblGrid>
              <a:tr h="357120">
                <a:tc>
                  <a:txBody>
                    <a:bodyPr/>
                    <a:p>
                      <a:pPr>
                        <a:lnSpc>
                          <a:spcPct val="100000"/>
                        </a:lnSpc>
                      </a:pPr>
                      <a:r>
                        <a:rPr b="1" lang="tr-TR" sz="1800" spc="-1" strike="noStrike">
                          <a:solidFill>
                            <a:srgbClr val="ffffff"/>
                          </a:solidFill>
                          <a:latin typeface="Calibri"/>
                        </a:rPr>
                        <a:t>Published in</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Title</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Authors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b="1" lang="tr-TR" sz="1800" spc="-1" strike="noStrike">
                          <a:solidFill>
                            <a:srgbClr val="ffffff"/>
                          </a:solidFill>
                          <a:latin typeface="Calibri"/>
                        </a:rPr>
                        <a:t>Year</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1418400">
                <a:tc>
                  <a:txBody>
                    <a:bodyPr/>
                    <a:p>
                      <a:pPr>
                        <a:lnSpc>
                          <a:spcPct val="100000"/>
                        </a:lnSpc>
                      </a:pPr>
                      <a:r>
                        <a:rPr b="0" lang="tr-TR" sz="1800" spc="-1" strike="noStrike">
                          <a:solidFill>
                            <a:srgbClr val="000000"/>
                          </a:solidFill>
                          <a:latin typeface="Calibri"/>
                        </a:rPr>
                        <a:t>International Journal of Engineering Education (IJEE)</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Analyzing Students’ Academic Success in Pre-requisite Course Chains: A Case Study in Turkey</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Murat Karakaya, Meltem Eryilmaz and Ulas Ceyhan</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b="0" lang="tr-TR" sz="1800" spc="-1" strike="noStrike">
                          <a:solidFill>
                            <a:srgbClr val="000000"/>
                          </a:solidFill>
                          <a:latin typeface="Calibri"/>
                        </a:rPr>
                        <a:t>2018</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1939680">
                <a:tc>
                  <a:txBody>
                    <a:bodyPr/>
                    <a:p>
                      <a:pPr>
                        <a:lnSpc>
                          <a:spcPct val="100000"/>
                        </a:lnSpc>
                      </a:pPr>
                      <a:r>
                        <a:rPr b="0" lang="tr-TR" sz="1800" spc="-1" strike="noStrike">
                          <a:solidFill>
                            <a:srgbClr val="000000"/>
                          </a:solidFill>
                          <a:latin typeface="Calibri"/>
                        </a:rPr>
                        <a:t>Oral presentation at the International Conference on Engineering and Natural Sciences (ICENS)</a:t>
                      </a:r>
                      <a:endParaRPr b="0" lang="tr-TR" sz="1800" spc="-1" strike="noStrike">
                        <a:latin typeface="Arial"/>
                      </a:endParaRPr>
                    </a:p>
                    <a:p>
                      <a:pPr>
                        <a:lnSpc>
                          <a:spcPct val="100000"/>
                        </a:lnSpc>
                      </a:pP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Investigating Students Success On Prerequisite Chain Courses</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Murat Karakaya, Ulas Ceyhan</a:t>
                      </a:r>
                      <a:endParaRPr b="0" lang="tr-TR" sz="1800" spc="-1" strike="noStrike">
                        <a:latin typeface="Arial"/>
                      </a:endParaRPr>
                    </a:p>
                    <a:p>
                      <a:pPr>
                        <a:lnSpc>
                          <a:spcPct val="100000"/>
                        </a:lnSpc>
                      </a:pP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b="0" lang="tr-TR" sz="1800" spc="-1" strike="noStrike">
                          <a:solidFill>
                            <a:srgbClr val="000000"/>
                          </a:solidFill>
                          <a:latin typeface="Calibri"/>
                        </a:rPr>
                        <a:t>2016</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bl>
          </a:graphicData>
        </a:graphic>
      </p:graphicFrame>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1523880" y="1122480"/>
            <a:ext cx="9142200" cy="2385720"/>
          </a:xfrm>
          <a:prstGeom prst="rect">
            <a:avLst/>
          </a:prstGeom>
          <a:noFill/>
          <a:ln>
            <a:noFill/>
          </a:ln>
        </p:spPr>
        <p:style>
          <a:lnRef idx="0"/>
          <a:fillRef idx="0"/>
          <a:effectRef idx="0"/>
          <a:fontRef idx="minor"/>
        </p:style>
        <p:txBody>
          <a:bodyPr lIns="90000" rIns="90000" tIns="45000" bIns="45000" anchor="b"/>
          <a:p>
            <a:pPr algn="ctr">
              <a:lnSpc>
                <a:spcPct val="90000"/>
              </a:lnSpc>
            </a:pPr>
            <a:r>
              <a:rPr b="0" lang="tr-TR" sz="6000" spc="-1" strike="noStrike">
                <a:solidFill>
                  <a:srgbClr val="000000"/>
                </a:solidFill>
                <a:latin typeface="Calibri Light"/>
                <a:ea typeface="DejaVu Sans"/>
              </a:rPr>
              <a:t>Questions, Answers</a:t>
            </a:r>
            <a:endParaRPr b="0" lang="tr-TR" sz="6000" spc="-1" strike="noStrike">
              <a:latin typeface="Arial"/>
            </a:endParaRPr>
          </a:p>
        </p:txBody>
      </p:sp>
      <p:sp>
        <p:nvSpPr>
          <p:cNvPr id="513" name="CustomShape 2"/>
          <p:cNvSpPr/>
          <p:nvPr/>
        </p:nvSpPr>
        <p:spPr>
          <a:xfrm>
            <a:off x="1523880" y="3602160"/>
            <a:ext cx="9142200" cy="1653840"/>
          </a:xfrm>
          <a:prstGeom prst="rect">
            <a:avLst/>
          </a:prstGeom>
          <a:noFill/>
          <a:ln>
            <a:noFill/>
          </a:ln>
        </p:spPr>
        <p:style>
          <a:lnRef idx="0"/>
          <a:fillRef idx="0"/>
          <a:effectRef idx="0"/>
          <a:fontRef idx="minor"/>
        </p:style>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4" name="Resim 1" descr=""/>
          <p:cNvPicPr/>
          <p:nvPr/>
        </p:nvPicPr>
        <p:blipFill>
          <a:blip r:embed="rId1"/>
          <a:stretch/>
        </p:blipFill>
        <p:spPr>
          <a:xfrm>
            <a:off x="1022400" y="0"/>
            <a:ext cx="10146600" cy="6857280"/>
          </a:xfrm>
          <a:prstGeom prst="rect">
            <a:avLst/>
          </a:prstGeom>
          <a:ln>
            <a:noFill/>
          </a:ln>
        </p:spPr>
      </p:pic>
      <p:sp>
        <p:nvSpPr>
          <p:cNvPr id="51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64DCBEEE-B6FE-4FDF-9015-5FF067A35D0E}"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Data Pre-processing</a:t>
            </a:r>
            <a:br/>
            <a:endParaRPr b="0" lang="tr-TR" sz="4400" spc="-1" strike="noStrike">
              <a:latin typeface="Arial"/>
            </a:endParaRPr>
          </a:p>
        </p:txBody>
      </p:sp>
      <p:sp>
        <p:nvSpPr>
          <p:cNvPr id="291"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Listwise Deletion</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Any instance in a data set is deleted from an analysis if they are missing data.</a:t>
            </a:r>
            <a:endParaRPr b="0" lang="tr-TR" sz="24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Some students who were in exempt, horizontal, vertical transfer or Erasmus Exchange Program situations are removed.</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Data Aggregation</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Data aggregation is a process to generate new summarized format from raw data.</a:t>
            </a:r>
            <a:endParaRPr b="0" lang="tr-TR" sz="24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We applied the data aggregation methods in order to show only one table from the previously three tables of Courses, Semesters and Students.</a:t>
            </a:r>
            <a:endParaRPr b="0" lang="tr-TR" sz="2400" spc="-1" strike="noStrike">
              <a:latin typeface="Arial"/>
            </a:endParaRPr>
          </a:p>
          <a:p>
            <a:pPr>
              <a:lnSpc>
                <a:spcPct val="90000"/>
              </a:lnSpc>
              <a:spcBef>
                <a:spcPts val="1001"/>
              </a:spcBef>
            </a:pPr>
            <a:endParaRPr b="0" lang="tr-TR" sz="2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6" name="Resim 1" descr=""/>
          <p:cNvPicPr/>
          <p:nvPr/>
        </p:nvPicPr>
        <p:blipFill>
          <a:blip r:embed="rId1"/>
          <a:stretch/>
        </p:blipFill>
        <p:spPr>
          <a:xfrm>
            <a:off x="2532240" y="0"/>
            <a:ext cx="7125480" cy="6857280"/>
          </a:xfrm>
          <a:prstGeom prst="rect">
            <a:avLst/>
          </a:prstGeom>
          <a:ln>
            <a:noFill/>
          </a:ln>
        </p:spPr>
      </p:pic>
      <p:sp>
        <p:nvSpPr>
          <p:cNvPr id="51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6CC4B47A-589E-4AE9-A9B2-BE75362FAE9A}"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8" name="Resim 1" descr=""/>
          <p:cNvPicPr/>
          <p:nvPr/>
        </p:nvPicPr>
        <p:blipFill>
          <a:blip r:embed="rId1"/>
          <a:stretch/>
        </p:blipFill>
        <p:spPr>
          <a:xfrm>
            <a:off x="4143240" y="0"/>
            <a:ext cx="3903120" cy="6857280"/>
          </a:xfrm>
          <a:prstGeom prst="rect">
            <a:avLst/>
          </a:prstGeom>
          <a:ln>
            <a:noFill/>
          </a:ln>
        </p:spPr>
      </p:pic>
      <p:sp>
        <p:nvSpPr>
          <p:cNvPr id="51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37453F8C-0A84-4DAF-BF6C-110414636D87}"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0" name="Resim 1" descr=""/>
          <p:cNvPicPr/>
          <p:nvPr/>
        </p:nvPicPr>
        <p:blipFill>
          <a:blip r:embed="rId1"/>
          <a:stretch/>
        </p:blipFill>
        <p:spPr>
          <a:xfrm>
            <a:off x="2085840" y="528480"/>
            <a:ext cx="8018280" cy="5798880"/>
          </a:xfrm>
          <a:prstGeom prst="rect">
            <a:avLst/>
          </a:prstGeom>
          <a:ln>
            <a:noFill/>
          </a:ln>
        </p:spPr>
      </p:pic>
      <p:sp>
        <p:nvSpPr>
          <p:cNvPr id="52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6EA88998-6A95-4962-BB95-D83BA93A8FF6}"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2" name="Resim 1" descr=""/>
          <p:cNvPicPr/>
          <p:nvPr/>
        </p:nvPicPr>
        <p:blipFill>
          <a:blip r:embed="rId1"/>
          <a:stretch/>
        </p:blipFill>
        <p:spPr>
          <a:xfrm>
            <a:off x="2527200" y="0"/>
            <a:ext cx="7136640" cy="6857280"/>
          </a:xfrm>
          <a:prstGeom prst="rect">
            <a:avLst/>
          </a:prstGeom>
          <a:ln>
            <a:noFill/>
          </a:ln>
        </p:spPr>
      </p:pic>
      <p:sp>
        <p:nvSpPr>
          <p:cNvPr id="52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375B3FF4-D620-49BA-8C09-3CF3EC197A7F}"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24" name="Resim 1" descr=""/>
          <p:cNvPicPr/>
          <p:nvPr/>
        </p:nvPicPr>
        <p:blipFill>
          <a:blip r:embed="rId1"/>
          <a:stretch/>
        </p:blipFill>
        <p:spPr>
          <a:xfrm>
            <a:off x="2527200" y="0"/>
            <a:ext cx="7136640" cy="6857280"/>
          </a:xfrm>
          <a:prstGeom prst="rect">
            <a:avLst/>
          </a:prstGeom>
          <a:ln>
            <a:noFill/>
          </a:ln>
        </p:spPr>
      </p:pic>
      <p:sp>
        <p:nvSpPr>
          <p:cNvPr id="52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E65337A4-F5CE-4B67-BD9D-386D0434E425}"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47" dur="indefinite" restart="never" nodeType="tmRoot">
          <p:childTnLst>
            <p:seq>
              <p:cTn id="148"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26" name="Resim 1" descr=""/>
          <p:cNvPicPr/>
          <p:nvPr/>
        </p:nvPicPr>
        <p:blipFill>
          <a:blip r:embed="rId1"/>
          <a:stretch/>
        </p:blipFill>
        <p:spPr>
          <a:xfrm>
            <a:off x="2527200" y="0"/>
            <a:ext cx="7136640" cy="6857280"/>
          </a:xfrm>
          <a:prstGeom prst="rect">
            <a:avLst/>
          </a:prstGeom>
          <a:ln>
            <a:noFill/>
          </a:ln>
        </p:spPr>
      </p:pic>
      <p:sp>
        <p:nvSpPr>
          <p:cNvPr id="52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7994CAE-8764-4C90-9778-DBD2CFD15738}"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49" dur="indefinite" restart="never" nodeType="tmRoot">
          <p:childTnLst>
            <p:seq>
              <p:cTn id="150"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28" name="Resim 1" descr=""/>
          <p:cNvPicPr/>
          <p:nvPr/>
        </p:nvPicPr>
        <p:blipFill>
          <a:blip r:embed="rId1"/>
          <a:stretch/>
        </p:blipFill>
        <p:spPr>
          <a:xfrm>
            <a:off x="2527200" y="0"/>
            <a:ext cx="7136640" cy="6857280"/>
          </a:xfrm>
          <a:prstGeom prst="rect">
            <a:avLst/>
          </a:prstGeom>
          <a:ln>
            <a:noFill/>
          </a:ln>
        </p:spPr>
      </p:pic>
      <p:sp>
        <p:nvSpPr>
          <p:cNvPr id="52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05D2397-40CF-43BA-B949-B07941C19493}"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51" dur="indefinite" restart="never" nodeType="tmRoot">
          <p:childTnLst>
            <p:seq>
              <p:cTn id="152"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30" name="Resim 1" descr=""/>
          <p:cNvPicPr/>
          <p:nvPr/>
        </p:nvPicPr>
        <p:blipFill>
          <a:blip r:embed="rId1"/>
          <a:stretch/>
        </p:blipFill>
        <p:spPr>
          <a:xfrm>
            <a:off x="2527200" y="0"/>
            <a:ext cx="7136640" cy="6857280"/>
          </a:xfrm>
          <a:prstGeom prst="rect">
            <a:avLst/>
          </a:prstGeom>
          <a:ln>
            <a:noFill/>
          </a:ln>
        </p:spPr>
      </p:pic>
      <p:sp>
        <p:nvSpPr>
          <p:cNvPr id="53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8770A3A5-9461-4162-90C7-818A9FC37B3D}"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53" dur="indefinite" restart="never" nodeType="tmRoot">
          <p:childTnLst>
            <p:seq>
              <p:cTn id="154"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32" name="Resim 1" descr=""/>
          <p:cNvPicPr/>
          <p:nvPr/>
        </p:nvPicPr>
        <p:blipFill>
          <a:blip r:embed="rId1"/>
          <a:stretch/>
        </p:blipFill>
        <p:spPr>
          <a:xfrm>
            <a:off x="2527200" y="0"/>
            <a:ext cx="7136640" cy="6857280"/>
          </a:xfrm>
          <a:prstGeom prst="rect">
            <a:avLst/>
          </a:prstGeom>
          <a:ln>
            <a:noFill/>
          </a:ln>
        </p:spPr>
      </p:pic>
      <p:sp>
        <p:nvSpPr>
          <p:cNvPr id="53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EBAA30A6-A48B-4F45-9914-81A6CB277A96}"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55" dur="indefinite" restart="never" nodeType="tmRoot">
          <p:childTnLst>
            <p:seq>
              <p:cTn id="156"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34" name="Resim 1" descr=""/>
          <p:cNvPicPr/>
          <p:nvPr/>
        </p:nvPicPr>
        <p:blipFill>
          <a:blip r:embed="rId1"/>
          <a:stretch/>
        </p:blipFill>
        <p:spPr>
          <a:xfrm>
            <a:off x="2527200" y="0"/>
            <a:ext cx="7136640" cy="6857280"/>
          </a:xfrm>
          <a:prstGeom prst="rect">
            <a:avLst/>
          </a:prstGeom>
          <a:ln>
            <a:noFill/>
          </a:ln>
        </p:spPr>
      </p:pic>
      <p:sp>
        <p:nvSpPr>
          <p:cNvPr id="53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B3F7A5B-A47E-418A-9D76-09C2198C848D}"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57" dur="indefinite" restart="never" nodeType="tmRoot">
          <p:childTnLst>
            <p:seq>
              <p:cTn id="158"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838080" y="365040"/>
            <a:ext cx="10513800" cy="1323720"/>
          </a:xfrm>
          <a:prstGeom prst="rect">
            <a:avLst/>
          </a:prstGeom>
          <a:noFill/>
          <a:ln>
            <a:noFill/>
          </a:ln>
        </p:spPr>
        <p:style>
          <a:lnRef idx="0"/>
          <a:fillRef idx="0"/>
          <a:effectRef idx="0"/>
          <a:fontRef idx="minor"/>
        </p:style>
        <p:txBody>
          <a:bodyPr lIns="90000" rIns="90000" tIns="45000" bIns="45000" anchor="ctr"/>
          <a:p>
            <a:pPr>
              <a:lnSpc>
                <a:spcPct val="90000"/>
              </a:lnSpc>
            </a:pPr>
            <a:r>
              <a:rPr b="0" lang="tr-TR" sz="4400" spc="-1" strike="noStrike">
                <a:solidFill>
                  <a:srgbClr val="000000"/>
                </a:solidFill>
                <a:latin typeface="Calibri Light"/>
                <a:ea typeface="DejaVu Sans"/>
              </a:rPr>
              <a:t>Data Pre-processing</a:t>
            </a:r>
            <a:br/>
            <a:br/>
            <a:endParaRPr b="0" lang="tr-TR" sz="4400" spc="-1" strike="noStrike">
              <a:latin typeface="Arial"/>
            </a:endParaRPr>
          </a:p>
        </p:txBody>
      </p:sp>
      <p:sp>
        <p:nvSpPr>
          <p:cNvPr id="293" name="CustomShape 2"/>
          <p:cNvSpPr/>
          <p:nvPr/>
        </p:nvSpPr>
        <p:spPr>
          <a:xfrm>
            <a:off x="838080" y="1825560"/>
            <a:ext cx="10513800" cy="4349520"/>
          </a:xfrm>
          <a:prstGeom prst="rect">
            <a:avLst/>
          </a:prstGeom>
          <a:noFill/>
          <a:ln>
            <a:noFill/>
          </a:ln>
        </p:spPr>
        <p:style>
          <a:lnRef idx="0"/>
          <a:fillRef idx="0"/>
          <a:effectRef idx="0"/>
          <a:fontRef idx="minor"/>
        </p:style>
        <p:txBody>
          <a:bodyPr lIns="90000" rIns="90000" tIns="45000" bIns="45000">
            <a:normAutofit/>
          </a:bodyPr>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Data Deduplication</a:t>
            </a:r>
            <a:endParaRPr b="0" lang="tr-TR" sz="2800" spc="-1" strike="noStrike">
              <a:latin typeface="Arial"/>
            </a:endParaRPr>
          </a:p>
          <a:p>
            <a:pPr lvl="1" marL="685800" indent="-226800">
              <a:lnSpc>
                <a:spcPct val="90000"/>
              </a:lnSpc>
              <a:spcBef>
                <a:spcPts val="499"/>
              </a:spcBef>
              <a:buClr>
                <a:srgbClr val="000000"/>
              </a:buClr>
              <a:buFont typeface="Arial"/>
              <a:buChar char="•"/>
            </a:pPr>
            <a:r>
              <a:rPr b="0" lang="tr-TR" sz="2400" spc="-1" strike="noStrike">
                <a:solidFill>
                  <a:srgbClr val="000000"/>
                </a:solidFill>
                <a:latin typeface="Calibri"/>
                <a:ea typeface="DejaVu Sans"/>
              </a:rPr>
              <a:t>Data Deduplication is used for eliminating duplicate copies of data</a:t>
            </a:r>
            <a:endParaRPr b="0" lang="tr-TR" sz="24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We applied this processes on courses tables for the current curriculum of Computer Engineering Department of Atilim University.</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The curriculum has been changed over the years.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We replaced old courses names to their current names.</a:t>
            </a:r>
            <a:endParaRPr b="0" lang="tr-TR" sz="2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36" name="Resim 1" descr=""/>
          <p:cNvPicPr/>
          <p:nvPr/>
        </p:nvPicPr>
        <p:blipFill>
          <a:blip r:embed="rId1"/>
          <a:stretch/>
        </p:blipFill>
        <p:spPr>
          <a:xfrm>
            <a:off x="2527200" y="0"/>
            <a:ext cx="7136640" cy="6857280"/>
          </a:xfrm>
          <a:prstGeom prst="rect">
            <a:avLst/>
          </a:prstGeom>
          <a:ln>
            <a:noFill/>
          </a:ln>
        </p:spPr>
      </p:pic>
      <p:sp>
        <p:nvSpPr>
          <p:cNvPr id="53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22757F3-8B32-4A38-906E-BDE26DDD4ABD}"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38" name="Resim 1" descr=""/>
          <p:cNvPicPr/>
          <p:nvPr/>
        </p:nvPicPr>
        <p:blipFill>
          <a:blip r:embed="rId1"/>
          <a:stretch/>
        </p:blipFill>
        <p:spPr>
          <a:xfrm>
            <a:off x="2527200" y="0"/>
            <a:ext cx="7136640" cy="6857280"/>
          </a:xfrm>
          <a:prstGeom prst="rect">
            <a:avLst/>
          </a:prstGeom>
          <a:ln>
            <a:noFill/>
          </a:ln>
        </p:spPr>
      </p:pic>
      <p:sp>
        <p:nvSpPr>
          <p:cNvPr id="53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70650CE-AEA2-4BC4-B820-E4D48D3785D4}"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61" dur="indefinite" restart="never" nodeType="tmRoot">
          <p:childTnLst>
            <p:seq>
              <p:cTn id="162"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40" name="Resim 1" descr=""/>
          <p:cNvPicPr/>
          <p:nvPr/>
        </p:nvPicPr>
        <p:blipFill>
          <a:blip r:embed="rId1"/>
          <a:stretch/>
        </p:blipFill>
        <p:spPr>
          <a:xfrm>
            <a:off x="2527200" y="0"/>
            <a:ext cx="7136640" cy="6857280"/>
          </a:xfrm>
          <a:prstGeom prst="rect">
            <a:avLst/>
          </a:prstGeom>
          <a:ln>
            <a:noFill/>
          </a:ln>
        </p:spPr>
      </p:pic>
      <p:sp>
        <p:nvSpPr>
          <p:cNvPr id="54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7561399-1FBF-40A9-8A6F-27AD70100953}"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42" name="Resim 1" descr=""/>
          <p:cNvPicPr/>
          <p:nvPr/>
        </p:nvPicPr>
        <p:blipFill>
          <a:blip r:embed="rId1"/>
          <a:stretch/>
        </p:blipFill>
        <p:spPr>
          <a:xfrm>
            <a:off x="2527200" y="0"/>
            <a:ext cx="7136640" cy="6857280"/>
          </a:xfrm>
          <a:prstGeom prst="rect">
            <a:avLst/>
          </a:prstGeom>
          <a:ln>
            <a:noFill/>
          </a:ln>
        </p:spPr>
      </p:pic>
      <p:sp>
        <p:nvSpPr>
          <p:cNvPr id="54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8CD9643-FEB3-433A-977A-50FE819CA8A5}"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65" dur="indefinite" restart="never" nodeType="tmRoot">
          <p:childTnLst>
            <p:seq>
              <p:cTn id="166"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44" name="Resim 1" descr=""/>
          <p:cNvPicPr/>
          <p:nvPr/>
        </p:nvPicPr>
        <p:blipFill>
          <a:blip r:embed="rId1"/>
          <a:stretch/>
        </p:blipFill>
        <p:spPr>
          <a:xfrm>
            <a:off x="2527200" y="0"/>
            <a:ext cx="7136640" cy="6857280"/>
          </a:xfrm>
          <a:prstGeom prst="rect">
            <a:avLst/>
          </a:prstGeom>
          <a:ln>
            <a:noFill/>
          </a:ln>
        </p:spPr>
      </p:pic>
      <p:sp>
        <p:nvSpPr>
          <p:cNvPr id="54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D77E226E-942F-43E3-9E20-58AD2A893D92}"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67" dur="indefinite" restart="never" nodeType="tmRoot">
          <p:childTnLst>
            <p:seq>
              <p:cTn id="168" dur="indefinite"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46" name="Resim 1" descr=""/>
          <p:cNvPicPr/>
          <p:nvPr/>
        </p:nvPicPr>
        <p:blipFill>
          <a:blip r:embed="rId1"/>
          <a:stretch/>
        </p:blipFill>
        <p:spPr>
          <a:xfrm>
            <a:off x="2527200" y="0"/>
            <a:ext cx="7136640" cy="6857280"/>
          </a:xfrm>
          <a:prstGeom prst="rect">
            <a:avLst/>
          </a:prstGeom>
          <a:ln>
            <a:noFill/>
          </a:ln>
        </p:spPr>
      </p:pic>
      <p:sp>
        <p:nvSpPr>
          <p:cNvPr id="54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3E80C28E-86DE-415A-A20F-CC76ADAA8CDB}"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69" dur="indefinite" restart="never" nodeType="tmRoot">
          <p:childTnLst>
            <p:seq>
              <p:cTn id="170"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48" name="Resim 1" descr=""/>
          <p:cNvPicPr/>
          <p:nvPr/>
        </p:nvPicPr>
        <p:blipFill>
          <a:blip r:embed="rId1"/>
          <a:stretch/>
        </p:blipFill>
        <p:spPr>
          <a:xfrm>
            <a:off x="2527200" y="0"/>
            <a:ext cx="7136640" cy="6857280"/>
          </a:xfrm>
          <a:prstGeom prst="rect">
            <a:avLst/>
          </a:prstGeom>
          <a:ln>
            <a:noFill/>
          </a:ln>
        </p:spPr>
      </p:pic>
      <p:sp>
        <p:nvSpPr>
          <p:cNvPr id="54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C1D2535-A8FF-4667-97A4-8FE37AE4E28E}"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71" dur="indefinite" restart="never" nodeType="tmRoot">
          <p:childTnLst>
            <p:seq>
              <p:cTn id="172"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50" name="Resim 1" descr=""/>
          <p:cNvPicPr/>
          <p:nvPr/>
        </p:nvPicPr>
        <p:blipFill>
          <a:blip r:embed="rId1"/>
          <a:stretch/>
        </p:blipFill>
        <p:spPr>
          <a:xfrm>
            <a:off x="2527200" y="0"/>
            <a:ext cx="7136640" cy="6857280"/>
          </a:xfrm>
          <a:prstGeom prst="rect">
            <a:avLst/>
          </a:prstGeom>
          <a:ln>
            <a:noFill/>
          </a:ln>
        </p:spPr>
      </p:pic>
      <p:sp>
        <p:nvSpPr>
          <p:cNvPr id="55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2DB7716-2C83-4D3C-9B96-4D7A331D6952}"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73" dur="indefinite" restart="never" nodeType="tmRoot">
          <p:childTnLst>
            <p:seq>
              <p:cTn id="174" dur="indefinite"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52" name="Resim 1" descr=""/>
          <p:cNvPicPr/>
          <p:nvPr/>
        </p:nvPicPr>
        <p:blipFill>
          <a:blip r:embed="rId1"/>
          <a:stretch/>
        </p:blipFill>
        <p:spPr>
          <a:xfrm>
            <a:off x="2527200" y="0"/>
            <a:ext cx="7136640" cy="6857280"/>
          </a:xfrm>
          <a:prstGeom prst="rect">
            <a:avLst/>
          </a:prstGeom>
          <a:ln>
            <a:noFill/>
          </a:ln>
        </p:spPr>
      </p:pic>
      <p:sp>
        <p:nvSpPr>
          <p:cNvPr id="55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F5A6E67-28F6-4151-90CD-FB33C189FFE9}"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75" dur="indefinite" restart="never" nodeType="tmRoot">
          <p:childTnLst>
            <p:seq>
              <p:cTn id="176" dur="indefinite"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54" name="Resim 1" descr=""/>
          <p:cNvPicPr/>
          <p:nvPr/>
        </p:nvPicPr>
        <p:blipFill>
          <a:blip r:embed="rId1"/>
          <a:stretch/>
        </p:blipFill>
        <p:spPr>
          <a:xfrm>
            <a:off x="2527200" y="0"/>
            <a:ext cx="7136640" cy="6857280"/>
          </a:xfrm>
          <a:prstGeom prst="rect">
            <a:avLst/>
          </a:prstGeom>
          <a:ln>
            <a:noFill/>
          </a:ln>
        </p:spPr>
      </p:pic>
      <p:sp>
        <p:nvSpPr>
          <p:cNvPr id="55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1993F67-5048-450E-9948-62001961C8F5}"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77" dur="indefinite" restart="never" nodeType="tmRoot">
          <p:childTnLst>
            <p:seq>
              <p:cTn id="178"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838080" y="365040"/>
            <a:ext cx="10513800" cy="1323720"/>
          </a:xfrm>
          <a:prstGeom prst="rect">
            <a:avLst/>
          </a:prstGeom>
          <a:noFill/>
          <a:ln>
            <a:noFill/>
          </a:ln>
        </p:spPr>
        <p:style>
          <a:lnRef idx="0"/>
          <a:fillRef idx="0"/>
          <a:effectRef idx="0"/>
          <a:fontRef idx="minor"/>
        </p:style>
      </p:sp>
      <p:sp>
        <p:nvSpPr>
          <p:cNvPr id="295" name="CustomShape 2"/>
          <p:cNvSpPr/>
          <p:nvPr/>
        </p:nvSpPr>
        <p:spPr>
          <a:xfrm>
            <a:off x="271080" y="1027800"/>
            <a:ext cx="10513800" cy="43495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tr-TR" sz="1800" spc="-1" strike="noStrike">
              <a:latin typeface="Arial"/>
            </a:endParaRPr>
          </a:p>
          <a:p>
            <a:pPr>
              <a:lnSpc>
                <a:spcPct val="90000"/>
              </a:lnSpc>
              <a:spcBef>
                <a:spcPts val="1001"/>
              </a:spcBef>
            </a:pPr>
            <a:endParaRPr b="0" lang="tr-TR" sz="1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Student Success </a:t>
            </a:r>
            <a:endParaRPr b="0" lang="tr-TR" sz="2800" spc="-1" strike="noStrike">
              <a:latin typeface="Arial"/>
            </a:endParaRPr>
          </a:p>
          <a:p>
            <a:pPr>
              <a:lnSpc>
                <a:spcPct val="90000"/>
              </a:lnSpc>
              <a:spcBef>
                <a:spcPts val="1001"/>
              </a:spcBef>
            </a:pPr>
            <a:r>
              <a:rPr b="0" lang="tr-TR" sz="2800" spc="-1" strike="noStrike">
                <a:solidFill>
                  <a:srgbClr val="000000"/>
                </a:solidFill>
                <a:latin typeface="Calibri"/>
                <a:ea typeface="DejaVu Sans"/>
              </a:rPr>
              <a:t>Metrics</a:t>
            </a:r>
            <a:endParaRPr b="0" lang="tr-TR" sz="2800" spc="-1" strike="noStrike">
              <a:latin typeface="Arial"/>
            </a:endParaRPr>
          </a:p>
          <a:p>
            <a:pPr>
              <a:lnSpc>
                <a:spcPct val="90000"/>
              </a:lnSpc>
              <a:spcBef>
                <a:spcPts val="1001"/>
              </a:spcBef>
            </a:pP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Grade Letters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Success Groups</a:t>
            </a:r>
            <a:endParaRPr b="0" lang="tr-TR" sz="2800" spc="-1" strike="noStrike">
              <a:latin typeface="Arial"/>
            </a:endParaRPr>
          </a:p>
          <a:p>
            <a:pPr marL="228600" indent="-226800">
              <a:lnSpc>
                <a:spcPct val="90000"/>
              </a:lnSpc>
              <a:spcBef>
                <a:spcPts val="1001"/>
              </a:spcBef>
              <a:buClr>
                <a:srgbClr val="000000"/>
              </a:buClr>
              <a:buFont typeface="Arial"/>
              <a:buChar char="•"/>
            </a:pPr>
            <a:r>
              <a:rPr b="0" lang="tr-TR" sz="2800" spc="-1" strike="noStrike">
                <a:solidFill>
                  <a:srgbClr val="000000"/>
                </a:solidFill>
                <a:latin typeface="Calibri"/>
                <a:ea typeface="DejaVu Sans"/>
              </a:rPr>
              <a:t>Fail-Pass State</a:t>
            </a:r>
            <a:endParaRPr b="0" lang="tr-TR" sz="2800" spc="-1" strike="noStrike">
              <a:latin typeface="Arial"/>
            </a:endParaRPr>
          </a:p>
          <a:p>
            <a:pPr>
              <a:lnSpc>
                <a:spcPct val="90000"/>
              </a:lnSpc>
              <a:spcBef>
                <a:spcPts val="1001"/>
              </a:spcBef>
            </a:pPr>
            <a:endParaRPr b="0" lang="tr-TR" sz="2800" spc="-1" strike="noStrike">
              <a:latin typeface="Arial"/>
            </a:endParaRPr>
          </a:p>
        </p:txBody>
      </p:sp>
      <p:pic>
        <p:nvPicPr>
          <p:cNvPr id="296" name="Resim 3" descr=""/>
          <p:cNvPicPr/>
          <p:nvPr/>
        </p:nvPicPr>
        <p:blipFill>
          <a:blip r:embed="rId1"/>
          <a:srcRect l="3701" t="9155" r="7960" b="10152"/>
          <a:stretch/>
        </p:blipFill>
        <p:spPr>
          <a:xfrm>
            <a:off x="3557160" y="-1800"/>
            <a:ext cx="8546400" cy="4740480"/>
          </a:xfrm>
          <a:prstGeom prst="rect">
            <a:avLst/>
          </a:prstGeom>
          <a:ln>
            <a:noFill/>
          </a:ln>
        </p:spPr>
      </p:pic>
      <p:pic>
        <p:nvPicPr>
          <p:cNvPr id="297" name="Resim 5" descr=""/>
          <p:cNvPicPr/>
          <p:nvPr/>
        </p:nvPicPr>
        <p:blipFill>
          <a:blip r:embed="rId2"/>
          <a:stretch/>
        </p:blipFill>
        <p:spPr>
          <a:xfrm>
            <a:off x="8610480" y="4843080"/>
            <a:ext cx="3440160" cy="1988280"/>
          </a:xfrm>
          <a:prstGeom prst="rect">
            <a:avLst/>
          </a:prstGeom>
          <a:ln>
            <a:noFill/>
          </a:ln>
        </p:spPr>
      </p:pic>
      <p:pic>
        <p:nvPicPr>
          <p:cNvPr id="298" name="Resim 6" descr=""/>
          <p:cNvPicPr/>
          <p:nvPr/>
        </p:nvPicPr>
        <p:blipFill>
          <a:blip r:embed="rId3"/>
          <a:stretch/>
        </p:blipFill>
        <p:spPr>
          <a:xfrm>
            <a:off x="3416400" y="5067720"/>
            <a:ext cx="4222440" cy="1598760"/>
          </a:xfrm>
          <a:prstGeom prst="rect">
            <a:avLst/>
          </a:prstGeom>
          <a:ln>
            <a:noFill/>
          </a:ln>
        </p:spPr>
      </p:pic>
      <p:sp>
        <p:nvSpPr>
          <p:cNvPr id="299" name="CustomShape 3"/>
          <p:cNvSpPr/>
          <p:nvPr/>
        </p:nvSpPr>
        <p:spPr>
          <a:xfrm>
            <a:off x="8610480" y="6356520"/>
            <a:ext cx="27414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B5D2F9B6-AB02-4B0F-BF54-54543C213D6E}" type="slidenum">
              <a:rPr b="0" lang="tr-TR" sz="1200" spc="-1" strike="noStrike">
                <a:solidFill>
                  <a:srgbClr val="8b8b8b"/>
                </a:solidFill>
                <a:latin typeface="Calibri"/>
                <a:ea typeface="DejaVu Sans"/>
              </a:rPr>
              <a:t>&lt;number&gt;</a:t>
            </a:fld>
            <a:r>
              <a:rPr b="0" lang="tr-TR" sz="1200" spc="-1" strike="noStrike">
                <a:solidFill>
                  <a:srgbClr val="8b8b8b"/>
                </a:solidFill>
                <a:latin typeface="Calibri"/>
                <a:ea typeface="DejaVu Sans"/>
              </a:rPr>
              <a:t> of 42</a:t>
            </a:r>
            <a:endParaRPr b="0" lang="tr-TR" sz="1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56" name="Resim 1" descr=""/>
          <p:cNvPicPr/>
          <p:nvPr/>
        </p:nvPicPr>
        <p:blipFill>
          <a:blip r:embed="rId1"/>
          <a:stretch/>
        </p:blipFill>
        <p:spPr>
          <a:xfrm>
            <a:off x="2527200" y="0"/>
            <a:ext cx="7136640" cy="6857280"/>
          </a:xfrm>
          <a:prstGeom prst="rect">
            <a:avLst/>
          </a:prstGeom>
          <a:ln>
            <a:noFill/>
          </a:ln>
        </p:spPr>
      </p:pic>
      <p:sp>
        <p:nvSpPr>
          <p:cNvPr id="55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D113BACF-9135-4E0E-A2E7-9724150BEF83}"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79" dur="indefinite" restart="never" nodeType="tmRoot">
          <p:childTnLst>
            <p:seq>
              <p:cTn id="180" dur="indefinite"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58" name="Resim 1" descr=""/>
          <p:cNvPicPr/>
          <p:nvPr/>
        </p:nvPicPr>
        <p:blipFill>
          <a:blip r:embed="rId1"/>
          <a:stretch/>
        </p:blipFill>
        <p:spPr>
          <a:xfrm>
            <a:off x="2527200" y="0"/>
            <a:ext cx="7136640" cy="6857280"/>
          </a:xfrm>
          <a:prstGeom prst="rect">
            <a:avLst/>
          </a:prstGeom>
          <a:ln>
            <a:noFill/>
          </a:ln>
        </p:spPr>
      </p:pic>
      <p:sp>
        <p:nvSpPr>
          <p:cNvPr id="55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64A45B25-8BA3-40A1-A80C-87CE73A0D874}"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81" dur="indefinite" restart="never" nodeType="tmRoot">
          <p:childTnLst>
            <p:seq>
              <p:cTn id="182" dur="indefinite"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60" name="Resim 1" descr=""/>
          <p:cNvPicPr/>
          <p:nvPr/>
        </p:nvPicPr>
        <p:blipFill>
          <a:blip r:embed="rId1"/>
          <a:stretch/>
        </p:blipFill>
        <p:spPr>
          <a:xfrm>
            <a:off x="2527200" y="0"/>
            <a:ext cx="7136640" cy="6857280"/>
          </a:xfrm>
          <a:prstGeom prst="rect">
            <a:avLst/>
          </a:prstGeom>
          <a:ln>
            <a:noFill/>
          </a:ln>
        </p:spPr>
      </p:pic>
      <p:sp>
        <p:nvSpPr>
          <p:cNvPr id="56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55F19F6-E70F-4FB8-8856-899C8BE4A1FB}"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83" dur="indefinite" restart="never" nodeType="tmRoot">
          <p:childTnLst>
            <p:seq>
              <p:cTn id="184" dur="indefinite"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62" name="Resim 1" descr=""/>
          <p:cNvPicPr/>
          <p:nvPr/>
        </p:nvPicPr>
        <p:blipFill>
          <a:blip r:embed="rId1"/>
          <a:stretch/>
        </p:blipFill>
        <p:spPr>
          <a:xfrm>
            <a:off x="2527200" y="0"/>
            <a:ext cx="7136640" cy="6857280"/>
          </a:xfrm>
          <a:prstGeom prst="rect">
            <a:avLst/>
          </a:prstGeom>
          <a:ln>
            <a:noFill/>
          </a:ln>
        </p:spPr>
      </p:pic>
      <p:sp>
        <p:nvSpPr>
          <p:cNvPr id="56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F6FCF1D-6C2E-4BB2-AD13-D4DC9CF47320}"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85" dur="indefinite" restart="never" nodeType="tmRoot">
          <p:childTnLst>
            <p:seq>
              <p:cTn id="186"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Resim 1" descr=""/>
          <p:cNvPicPr/>
          <p:nvPr/>
        </p:nvPicPr>
        <p:blipFill>
          <a:blip r:embed="rId1"/>
          <a:stretch/>
        </p:blipFill>
        <p:spPr>
          <a:xfrm>
            <a:off x="0" y="252360"/>
            <a:ext cx="12191400" cy="6350760"/>
          </a:xfrm>
          <a:prstGeom prst="rect">
            <a:avLst/>
          </a:prstGeom>
          <a:ln>
            <a:noFill/>
          </a:ln>
        </p:spPr>
      </p:pic>
      <p:sp>
        <p:nvSpPr>
          <p:cNvPr id="56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97B02D5-C9BB-4A8C-A438-8E4CDBA39E50}"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87" dur="indefinite" restart="never" nodeType="tmRoot">
          <p:childTnLst>
            <p:seq>
              <p:cTn id="188" dur="indefinite"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66" name="Resim 1" descr=""/>
          <p:cNvPicPr/>
          <p:nvPr/>
        </p:nvPicPr>
        <p:blipFill>
          <a:blip r:embed="rId1"/>
          <a:stretch/>
        </p:blipFill>
        <p:spPr>
          <a:xfrm>
            <a:off x="0" y="252360"/>
            <a:ext cx="12191400" cy="6350760"/>
          </a:xfrm>
          <a:prstGeom prst="rect">
            <a:avLst/>
          </a:prstGeom>
          <a:ln>
            <a:noFill/>
          </a:ln>
        </p:spPr>
      </p:pic>
      <p:sp>
        <p:nvSpPr>
          <p:cNvPr id="56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C6FCAE84-000F-4179-BC3B-9F13C87F1399}"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89" dur="indefinite" restart="never" nodeType="tmRoot">
          <p:childTnLst>
            <p:seq>
              <p:cTn id="190" dur="indefinite"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68" name="Resim 1" descr=""/>
          <p:cNvPicPr/>
          <p:nvPr/>
        </p:nvPicPr>
        <p:blipFill>
          <a:blip r:embed="rId1"/>
          <a:stretch/>
        </p:blipFill>
        <p:spPr>
          <a:xfrm>
            <a:off x="0" y="252360"/>
            <a:ext cx="12191400" cy="6350760"/>
          </a:xfrm>
          <a:prstGeom prst="rect">
            <a:avLst/>
          </a:prstGeom>
          <a:ln>
            <a:noFill/>
          </a:ln>
        </p:spPr>
      </p:pic>
      <p:sp>
        <p:nvSpPr>
          <p:cNvPr id="569"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10D1C9D5-AE0C-4F60-BDD1-3044FB98A625}"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91" dur="indefinite" restart="never" nodeType="tmRoot">
          <p:childTnLst>
            <p:seq>
              <p:cTn id="192" dur="indefinite" nodeType="mainSeq"/>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70" name="Resim 1" descr=""/>
          <p:cNvPicPr/>
          <p:nvPr/>
        </p:nvPicPr>
        <p:blipFill>
          <a:blip r:embed="rId1"/>
          <a:stretch/>
        </p:blipFill>
        <p:spPr>
          <a:xfrm>
            <a:off x="0" y="252360"/>
            <a:ext cx="12191400" cy="6350760"/>
          </a:xfrm>
          <a:prstGeom prst="rect">
            <a:avLst/>
          </a:prstGeom>
          <a:ln>
            <a:noFill/>
          </a:ln>
        </p:spPr>
      </p:pic>
      <p:sp>
        <p:nvSpPr>
          <p:cNvPr id="571"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9D144E2-9AFA-4A92-9CC6-4324A9E8A919}"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93" dur="indefinite" restart="never" nodeType="tmRoot">
          <p:childTnLst>
            <p:seq>
              <p:cTn id="194" dur="indefinite" nodeType="mainSeq"/>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72" name="Resim 1" descr=""/>
          <p:cNvPicPr/>
          <p:nvPr/>
        </p:nvPicPr>
        <p:blipFill>
          <a:blip r:embed="rId1"/>
          <a:stretch/>
        </p:blipFill>
        <p:spPr>
          <a:xfrm>
            <a:off x="0" y="252360"/>
            <a:ext cx="12191400" cy="6350760"/>
          </a:xfrm>
          <a:prstGeom prst="rect">
            <a:avLst/>
          </a:prstGeom>
          <a:ln>
            <a:noFill/>
          </a:ln>
        </p:spPr>
      </p:pic>
      <p:sp>
        <p:nvSpPr>
          <p:cNvPr id="573"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A66E0974-9C34-49F4-8BCF-C786A12E64D7}"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95" dur="indefinite" restart="never" nodeType="tmRoot">
          <p:childTnLst>
            <p:seq>
              <p:cTn id="196" dur="indefinite"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74" name="Resim 1" descr=""/>
          <p:cNvPicPr/>
          <p:nvPr/>
        </p:nvPicPr>
        <p:blipFill>
          <a:blip r:embed="rId1"/>
          <a:stretch/>
        </p:blipFill>
        <p:spPr>
          <a:xfrm>
            <a:off x="0" y="252360"/>
            <a:ext cx="12191400" cy="6350760"/>
          </a:xfrm>
          <a:prstGeom prst="rect">
            <a:avLst/>
          </a:prstGeom>
          <a:ln>
            <a:noFill/>
          </a:ln>
        </p:spPr>
      </p:pic>
      <p:sp>
        <p:nvSpPr>
          <p:cNvPr id="575"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3C244388-28E1-405D-B214-895FFB117C78}" type="slidenum">
              <a:rPr b="0" lang="tr-TR" sz="1200" spc="-1" strike="noStrike">
                <a:solidFill>
                  <a:srgbClr val="8b8b8b"/>
                </a:solidFill>
                <a:latin typeface="Calibri"/>
              </a:rPr>
              <a:t>&lt;number&gt;</a:t>
            </a:fld>
            <a:endParaRPr b="0" lang="tr-TR" sz="1200" spc="-1" strike="noStrike">
              <a:latin typeface="Arial"/>
            </a:endParaRPr>
          </a:p>
        </p:txBody>
      </p:sp>
    </p:spTree>
  </p:cSld>
  <p:timing>
    <p:tnLst>
      <p:par>
        <p:cTn id="197" dur="indefinite" restart="never" nodeType="tmRoot">
          <p:childTnLst>
            <p:seq>
              <p:cTn id="19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TM03457510[[fn=Sabun]]</Template>
  <TotalTime>2703</TotalTime>
  <Application>LibreOffice/6.0.3.2$Linux_X86_64 LibreOffice_project/00m0$Build-2</Application>
  <Words>2648</Words>
  <Paragraphs>406</Paragraphs>
  <Company>PTT</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2019-01-21T07:07:53Z</dcterms:created>
  <dc:creator>ULAŞ CEYHAN</dc:creator>
  <dc:description/>
  <dc:language>en-US</dc:language>
  <cp:lastModifiedBy/>
  <dcterms:modified xsi:type="dcterms:W3CDTF">2019-01-28T11:08:14Z</dcterms:modified>
  <cp:revision>508</cp:revision>
  <dc:subject/>
  <dc:title>PREDICTING STUDENT SUCCESS: A CASE STUDY BASED ON THE TRANSCRIPT AND PERSONAL DATA OF THE GRADUATED STUDENTS AT COMPUTER ENGINEERING DEPARTMENT, ATILIM UNIVERSITY, TURKEY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PTT</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21</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58</vt:i4>
  </property>
</Properties>
</file>